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sldIdLst>
    <p:sldId id="728" r:id="rId5"/>
    <p:sldId id="802" r:id="rId6"/>
    <p:sldId id="816" r:id="rId7"/>
    <p:sldId id="805" r:id="rId8"/>
    <p:sldId id="809" r:id="rId9"/>
    <p:sldId id="814" r:id="rId10"/>
    <p:sldId id="810" r:id="rId11"/>
    <p:sldId id="815" r:id="rId12"/>
    <p:sldId id="751" r:id="rId13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3AE88B3-39E7-4EAE-A8CF-B0F115E72F94}">
          <p14:sldIdLst/>
        </p14:section>
        <p14:section name="Untitled Section" id="{8FA69CBF-A835-499D-9E50-6A9B386BE734}">
          <p14:sldIdLst>
            <p14:sldId id="728"/>
            <p14:sldId id="802"/>
            <p14:sldId id="816"/>
            <p14:sldId id="805"/>
            <p14:sldId id="809"/>
            <p14:sldId id="814"/>
            <p14:sldId id="810"/>
            <p14:sldId id="815"/>
            <p14:sldId id="7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77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204" userDrawn="1">
          <p15:clr>
            <a:srgbClr val="A4A3A4"/>
          </p15:clr>
        </p15:guide>
        <p15:guide id="5" pos="5556" userDrawn="1">
          <p15:clr>
            <a:srgbClr val="A4A3A4"/>
          </p15:clr>
        </p15:guide>
        <p15:guide id="6" orient="horz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D2"/>
    <a:srgbClr val="003DA5"/>
    <a:srgbClr val="0098C5"/>
    <a:srgbClr val="328FC8"/>
    <a:srgbClr val="FFD9EC"/>
    <a:srgbClr val="FFD5EA"/>
    <a:srgbClr val="FFDDEE"/>
    <a:srgbClr val="FFFBFD"/>
    <a:srgbClr val="FF9900"/>
    <a:srgbClr val="E7E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092" autoAdjust="0"/>
  </p:normalViewPr>
  <p:slideViewPr>
    <p:cSldViewPr snapToObjects="1">
      <p:cViewPr varScale="1">
        <p:scale>
          <a:sx n="72" d="100"/>
          <a:sy n="72" d="100"/>
        </p:scale>
        <p:origin x="1308" y="66"/>
      </p:cViewPr>
      <p:guideLst>
        <p:guide orient="horz" pos="777"/>
        <p:guide pos="2880"/>
        <p:guide pos="204"/>
        <p:guide pos="5556"/>
        <p:guide orient="horz" pos="38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7840" cy="461804"/>
          </a:xfrm>
          <a:prstGeom prst="rect">
            <a:avLst/>
          </a:prstGeom>
        </p:spPr>
        <p:txBody>
          <a:bodyPr vert="horz" lIns="90800" tIns="45400" rIns="90800" bIns="4540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1" y="1"/>
            <a:ext cx="3037840" cy="461804"/>
          </a:xfrm>
          <a:prstGeom prst="rect">
            <a:avLst/>
          </a:prstGeom>
        </p:spPr>
        <p:txBody>
          <a:bodyPr vert="horz" lIns="90800" tIns="45400" rIns="90800" bIns="45400" rtlCol="0"/>
          <a:lstStyle>
            <a:lvl1pPr algn="r">
              <a:defRPr sz="1200"/>
            </a:lvl1pPr>
          </a:lstStyle>
          <a:p>
            <a:fld id="{A6C136B7-2151-9849-8D65-E0859731AC38}" type="datetimeFigureOut">
              <a:rPr lang="en-US" smtClean="0"/>
              <a:t>4/19/2022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00" tIns="45400" rIns="90800" bIns="4540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387138"/>
            <a:ext cx="5608320" cy="4156235"/>
          </a:xfrm>
          <a:prstGeom prst="rect">
            <a:avLst/>
          </a:prstGeom>
        </p:spPr>
        <p:txBody>
          <a:bodyPr vert="horz" lIns="90800" tIns="45400" rIns="90800" bIns="4540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72669"/>
            <a:ext cx="3037840" cy="461804"/>
          </a:xfrm>
          <a:prstGeom prst="rect">
            <a:avLst/>
          </a:prstGeom>
        </p:spPr>
        <p:txBody>
          <a:bodyPr vert="horz" lIns="90800" tIns="45400" rIns="90800" bIns="4540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1" y="8772669"/>
            <a:ext cx="3037840" cy="461804"/>
          </a:xfrm>
          <a:prstGeom prst="rect">
            <a:avLst/>
          </a:prstGeom>
        </p:spPr>
        <p:txBody>
          <a:bodyPr vert="horz" lIns="90800" tIns="45400" rIns="90800" bIns="45400" rtlCol="0" anchor="b"/>
          <a:lstStyle>
            <a:lvl1pPr algn="r">
              <a:defRPr sz="1200"/>
            </a:lvl1pPr>
          </a:lstStyle>
          <a:p>
            <a:fld id="{B470B886-B516-EE4C-86E6-93A16B5DA0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993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0B886-B516-EE4C-86E6-93A16B5DA06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518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0B886-B516-EE4C-86E6-93A16B5DA06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104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0B886-B516-EE4C-86E6-93A16B5DA06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426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0B886-B516-EE4C-86E6-93A16B5DA06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047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0B886-B516-EE4C-86E6-93A16B5DA06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51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0B886-B516-EE4C-86E6-93A16B5DA06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315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0B886-B516-EE4C-86E6-93A16B5DA06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783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3A80DC0-C4D1-E849-95F1-E29CDD0699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41108"/>
            <a:ext cx="9144000" cy="3430541"/>
          </a:xfrm>
          <a:prstGeom prst="rect">
            <a:avLst/>
          </a:prstGeom>
          <a:solidFill>
            <a:srgbClr val="0098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803230" y="3869215"/>
            <a:ext cx="7772400" cy="521992"/>
          </a:xfrm>
          <a:noFill/>
        </p:spPr>
        <p:txBody>
          <a:bodyPr>
            <a:normAutofit/>
          </a:bodyPr>
          <a:lstStyle>
            <a:lvl1pPr>
              <a:defRPr b="1"/>
            </a:lvl1pPr>
          </a:lstStyle>
          <a:p>
            <a:pPr algn="r"/>
            <a:r>
              <a:rPr lang="en-US" sz="2400" dirty="0">
                <a:solidFill>
                  <a:schemeClr val="bg1"/>
                </a:solidFill>
                <a:latin typeface="Century Gothic"/>
                <a:cs typeface="Century Gothic"/>
              </a:rPr>
              <a:t>PRESENTATION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89030" y="4530328"/>
            <a:ext cx="7086600" cy="509277"/>
          </a:xfrm>
          <a:noFill/>
        </p:spPr>
        <p:txBody>
          <a:bodyPr anchor="ctr">
            <a:normAutofit/>
          </a:bodyPr>
          <a:lstStyle>
            <a:lvl1pPr marL="0" indent="0" algn="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z="1800" dirty="0">
                <a:solidFill>
                  <a:schemeClr val="bg1"/>
                </a:solidFill>
                <a:latin typeface="Century Gothic"/>
                <a:cs typeface="Century Gothic"/>
              </a:rPr>
              <a:t>Directorate / Department Name | Date</a:t>
            </a:r>
          </a:p>
        </p:txBody>
      </p:sp>
      <p:pic>
        <p:nvPicPr>
          <p:cNvPr id="8" name="Picture 7" descr="CCT_Logo_Ex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9979"/>
            <a:ext cx="5257068" cy="2044416"/>
          </a:xfrm>
          <a:prstGeom prst="rect">
            <a:avLst/>
          </a:prstGeom>
        </p:spPr>
      </p:pic>
      <p:pic>
        <p:nvPicPr>
          <p:cNvPr id="9" name="Picture 8" descr="PO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0540"/>
            <a:ext cx="8575630" cy="48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36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43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36425"/>
            <a:ext cx="4038600" cy="443211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6425"/>
            <a:ext cx="4038600" cy="443211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68383" y="1074213"/>
            <a:ext cx="80072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MVSA Programme_May2020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9272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43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929"/>
            <a:ext cx="4040188" cy="642093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65691"/>
            <a:ext cx="4040188" cy="376190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425929"/>
            <a:ext cx="4041775" cy="642093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065691"/>
            <a:ext cx="4041775" cy="376190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68383" y="1074213"/>
            <a:ext cx="80072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MVSA Programme_May2020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747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4"/>
            <a:ext cx="9144000" cy="6857999"/>
          </a:xfrm>
          <a:prstGeom prst="rect">
            <a:avLst/>
          </a:prstGeom>
          <a:solidFill>
            <a:srgbClr val="DC41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5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568371" y="3466960"/>
            <a:ext cx="8007259" cy="299546"/>
            <a:chOff x="568371" y="6205793"/>
            <a:chExt cx="8007259" cy="29954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68371" y="6505339"/>
              <a:ext cx="7540317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8103244" y="6205793"/>
              <a:ext cx="472386" cy="299546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C:\Users\cavenant\AppData\Local\Microsoft\Windows\Temporary Internet Files\Content.Outlook\NDPO0HNZ\CCT_Logo_WhiteOnly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5" y="6116691"/>
            <a:ext cx="1596785" cy="51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52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43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68383" y="1074213"/>
            <a:ext cx="80072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MVSA Programme_May2020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8005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MVSA Programme_May2020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0418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MVSA Programme_May2020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5653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62" y="3427413"/>
            <a:ext cx="9144000" cy="3430612"/>
          </a:xfrm>
          <a:prstGeom prst="rect">
            <a:avLst/>
          </a:prstGeom>
          <a:solidFill>
            <a:srgbClr val="BAC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CT_Logo_Ex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9979"/>
            <a:ext cx="5257068" cy="2044416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914401" y="4162568"/>
            <a:ext cx="7383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Thank You</a:t>
            </a:r>
          </a:p>
        </p:txBody>
      </p:sp>
      <p:pic>
        <p:nvPicPr>
          <p:cNvPr id="1026" name="Picture 2" descr="C:\Users\cavenant\AppData\Local\Microsoft\Windows\Temporary Internet Files\Content.Outlook\NDPO0HNZ\POL_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" y="5884864"/>
            <a:ext cx="8727744" cy="52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36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43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2649"/>
            <a:ext cx="8229600" cy="46095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68383" y="1074213"/>
            <a:ext cx="80072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MVSA Programme_May2020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61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62" y="26"/>
            <a:ext cx="9144000" cy="6857999"/>
          </a:xfrm>
          <a:prstGeom prst="rect">
            <a:avLst/>
          </a:prstGeom>
          <a:solidFill>
            <a:srgbClr val="BAC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5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568371" y="3466960"/>
            <a:ext cx="8007259" cy="299546"/>
            <a:chOff x="568371" y="6205793"/>
            <a:chExt cx="8007259" cy="29954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68371" y="6505339"/>
              <a:ext cx="7540317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8103244" y="6205793"/>
              <a:ext cx="472386" cy="299546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C:\Users\cavenant\AppData\Local\Microsoft\Windows\Temporary Internet Files\Content.Outlook\NDPO0HNZ\CCT_Logo_WhiteOnly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5" y="6116691"/>
            <a:ext cx="1596785" cy="51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83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43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68383" y="1074213"/>
            <a:ext cx="80072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MVSA Programme_May2020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2328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62" y="26"/>
            <a:ext cx="9144000" cy="68579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5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568371" y="3466960"/>
            <a:ext cx="8007259" cy="299546"/>
            <a:chOff x="568371" y="6205793"/>
            <a:chExt cx="8007259" cy="29954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68371" y="6505339"/>
              <a:ext cx="7540317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8103244" y="6205793"/>
              <a:ext cx="472386" cy="299546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C:\Users\cavenant\AppData\Local\Microsoft\Windows\Temporary Internet Files\Content.Outlook\NDPO0HNZ\CCT_Logo_WhiteOnly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5" y="6116691"/>
            <a:ext cx="1596785" cy="51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081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43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68383" y="1074213"/>
            <a:ext cx="80072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MVSA Programme_May2020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23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4"/>
            <a:ext cx="9144000" cy="6857999"/>
          </a:xfrm>
          <a:prstGeom prst="rect">
            <a:avLst/>
          </a:prstGeom>
          <a:solidFill>
            <a:srgbClr val="0493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5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568371" y="3466960"/>
            <a:ext cx="8007259" cy="299546"/>
            <a:chOff x="568371" y="6205793"/>
            <a:chExt cx="8007259" cy="29954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68371" y="6505339"/>
              <a:ext cx="7540317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8103244" y="6205793"/>
              <a:ext cx="472386" cy="299546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C:\Users\cavenant\AppData\Local\Microsoft\Windows\Temporary Internet Files\Content.Outlook\NDPO0HNZ\CCT_Logo_WhiteOnly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5" y="6116691"/>
            <a:ext cx="1596785" cy="51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54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43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68383" y="1074213"/>
            <a:ext cx="80072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MVSA Programme_May2020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409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4"/>
            <a:ext cx="9144000" cy="6857999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5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568371" y="3466960"/>
            <a:ext cx="8007259" cy="299546"/>
            <a:chOff x="568371" y="6205793"/>
            <a:chExt cx="8007259" cy="29954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68371" y="6505339"/>
              <a:ext cx="7540317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8103244" y="6205793"/>
              <a:ext cx="472386" cy="299546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 descr="C:\Users\cavenant\AppData\Local\Microsoft\Windows\Temporary Internet Files\Content.Outlook\NDPO0HNZ\CCT_Logo_WhiteOnly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5" y="6116691"/>
            <a:ext cx="1596785" cy="51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261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4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2649"/>
            <a:ext cx="8229600" cy="4595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9" y="5987814"/>
            <a:ext cx="1917627" cy="747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MVSA Programme_May2020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94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49" r:id="rId3"/>
    <p:sldLayoutId id="2147483656" r:id="rId4"/>
    <p:sldLayoutId id="2147483664" r:id="rId5"/>
    <p:sldLayoutId id="2147483665" r:id="rId6"/>
    <p:sldLayoutId id="2147483657" r:id="rId7"/>
    <p:sldLayoutId id="2147483658" r:id="rId8"/>
    <p:sldLayoutId id="2147483659" r:id="rId9"/>
    <p:sldLayoutId id="2147483652" r:id="rId10"/>
    <p:sldLayoutId id="2147483653" r:id="rId11"/>
    <p:sldLayoutId id="2147483660" r:id="rId12"/>
    <p:sldLayoutId id="2147483663" r:id="rId13"/>
    <p:sldLayoutId id="2147483667" r:id="rId14"/>
    <p:sldLayoutId id="2147483666" r:id="rId15"/>
    <p:sldLayoutId id="2147483662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EC607-21A6-43CE-BDE5-4878ED4D08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7664" y="3608219"/>
            <a:ext cx="6438528" cy="521992"/>
          </a:xfrm>
        </p:spPr>
        <p:txBody>
          <a:bodyPr>
            <a:normAutofit fontScale="90000"/>
          </a:bodyPr>
          <a:lstStyle/>
          <a:p>
            <a:r>
              <a:rPr lang="en-ZA" dirty="0">
                <a:solidFill>
                  <a:schemeClr val="bg1"/>
                </a:solidFill>
              </a:rPr>
              <a:t>URBAN MOBILITY - FAILURE CAPTURE &amp; REPORTING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B87411-41A4-4E4C-956D-CE4B25D90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564" y="4413860"/>
            <a:ext cx="8064896" cy="1080120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en-US" sz="5600" b="1" dirty="0"/>
              <a:t>Prepared for Road Maintenance Forum</a:t>
            </a:r>
            <a:endParaRPr lang="en-US" sz="3400" b="1" dirty="0"/>
          </a:p>
          <a:p>
            <a:pPr algn="ctr"/>
            <a:r>
              <a:rPr lang="en-US" sz="3400" b="1" dirty="0"/>
              <a:t>Compiled by:</a:t>
            </a:r>
          </a:p>
          <a:p>
            <a:pPr algn="ctr"/>
            <a:r>
              <a:rPr lang="en-US" sz="3400" dirty="0"/>
              <a:t> Moegamat Adams (Roads Infrastructure Management department)     </a:t>
            </a:r>
          </a:p>
          <a:p>
            <a:r>
              <a:rPr lang="en-US" sz="3000" dirty="0"/>
              <a:t>7April 2022</a:t>
            </a:r>
            <a:endParaRPr lang="en-ZA" sz="3000" dirty="0"/>
          </a:p>
        </p:txBody>
      </p:sp>
    </p:spTree>
    <p:extLst>
      <p:ext uri="{BB962C8B-B14F-4D97-AF65-F5344CB8AC3E}">
        <p14:creationId xmlns:p14="http://schemas.microsoft.com/office/powerpoint/2010/main" val="3238760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BC195-FF2A-41AF-8BBA-266D21CF874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A0D2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Purpose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054EB9-2CA9-4F33-B30C-DBFAF8659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2</a:t>
            </a:fld>
            <a:endParaRPr lang="en-ZA" dirty="0"/>
          </a:p>
        </p:txBody>
      </p:sp>
      <p:sp>
        <p:nvSpPr>
          <p:cNvPr id="9" name="Rectangle 8"/>
          <p:cNvSpPr/>
          <p:nvPr/>
        </p:nvSpPr>
        <p:spPr>
          <a:xfrm>
            <a:off x="408366" y="1124744"/>
            <a:ext cx="8327268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dirty="0">
                <a:latin typeface="Century Gothic" panose="020B0502020202020204" pitchFamily="34" charset="0"/>
                <a:ea typeface="Times New Roman" panose="02020603050405020304" pitchFamily="18" charset="0"/>
              </a:rPr>
              <a:t>ROADS ORDINANCE NO. 19 OF 1976, section 7: Maintenance of public roads and paths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ZA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dirty="0">
                <a:latin typeface="Century Gothic" panose="020B0502020202020204" pitchFamily="34" charset="0"/>
                <a:ea typeface="Times New Roman" panose="02020603050405020304" pitchFamily="18" charset="0"/>
              </a:rPr>
              <a:t>Municipal Finance Management Act: Accountability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ZA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dirty="0">
                <a:latin typeface="Century Gothic" panose="020B0502020202020204" pitchFamily="34" charset="0"/>
                <a:ea typeface="Times New Roman" panose="02020603050405020304" pitchFamily="18" charset="0"/>
              </a:rPr>
              <a:t>Protect our assets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ZA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dirty="0">
                <a:latin typeface="Century Gothic" panose="020B0502020202020204" pitchFamily="34" charset="0"/>
                <a:ea typeface="Times New Roman" panose="02020603050405020304" pitchFamily="18" charset="0"/>
              </a:rPr>
              <a:t>Accessible network for all road users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ZA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dirty="0">
                <a:latin typeface="Century Gothic" panose="020B0502020202020204" pitchFamily="34" charset="0"/>
                <a:ea typeface="Times New Roman" panose="02020603050405020304" pitchFamily="18" charset="0"/>
              </a:rPr>
              <a:t>Safe passages free of hazards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56" y="3135161"/>
            <a:ext cx="2499742" cy="333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57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BC195-FF2A-41AF-8BBA-266D21CF874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A0D2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Background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054EB9-2CA9-4F33-B30C-DBFAF8659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3</a:t>
            </a:fld>
            <a:endParaRPr lang="en-ZA" dirty="0"/>
          </a:p>
        </p:txBody>
      </p:sp>
      <p:sp>
        <p:nvSpPr>
          <p:cNvPr id="9" name="Rectangle 8"/>
          <p:cNvSpPr/>
          <p:nvPr/>
        </p:nvSpPr>
        <p:spPr>
          <a:xfrm>
            <a:off x="408366" y="1124744"/>
            <a:ext cx="8327268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ZA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Pre-2000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dirty="0">
                <a:latin typeface="Century Gothic" panose="020B0502020202020204" pitchFamily="34" charset="0"/>
                <a:ea typeface="Times New Roman" panose="02020603050405020304" pitchFamily="18" charset="0"/>
              </a:rPr>
              <a:t>Complaints board with book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ZA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ZA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Since 2000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dirty="0">
                <a:latin typeface="Century Gothic" panose="020B0502020202020204" pitchFamily="34" charset="0"/>
                <a:ea typeface="Times New Roman" panose="02020603050405020304" pitchFamily="18" charset="0"/>
              </a:rPr>
              <a:t>Computer-based complaint system (SAP)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ZA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dirty="0">
                <a:latin typeface="Century Gothic" panose="020B0502020202020204" pitchFamily="34" charset="0"/>
                <a:ea typeface="Times New Roman" panose="02020603050405020304" pitchFamily="18" charset="0"/>
              </a:rPr>
              <a:t>Call centre reference number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ZA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dirty="0">
                <a:latin typeface="Century Gothic" panose="020B0502020202020204" pitchFamily="34" charset="0"/>
                <a:ea typeface="Times New Roman" panose="02020603050405020304" pitchFamily="18" charset="0"/>
              </a:rPr>
              <a:t>C3 notification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ZA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ZA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2018</a:t>
            </a:r>
            <a:r>
              <a:rPr lang="en-ZA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dirty="0">
                <a:latin typeface="Century Gothic" panose="020B0502020202020204" pitchFamily="34" charset="0"/>
                <a:ea typeface="Times New Roman" panose="02020603050405020304" pitchFamily="18" charset="0"/>
              </a:rPr>
              <a:t>SAP with TAMS (Transport Asset Management System)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dirty="0">
                <a:latin typeface="Century Gothic" panose="020B0502020202020204" pitchFamily="34" charset="0"/>
                <a:ea typeface="Times New Roman" panose="02020603050405020304" pitchFamily="18" charset="0"/>
              </a:rPr>
              <a:t>N notification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dirty="0">
                <a:latin typeface="Century Gothic" panose="020B0502020202020204" pitchFamily="34" charset="0"/>
                <a:ea typeface="Times New Roman" panose="02020603050405020304" pitchFamily="18" charset="0"/>
              </a:rPr>
              <a:t>Handheld Technology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ZA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169" y="3127852"/>
            <a:ext cx="2090831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98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BC195-FF2A-41AF-8BBA-266D21CF874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A0D2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Receiving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054EB9-2CA9-4F33-B30C-DBFAF8659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4</a:t>
            </a:fld>
            <a:endParaRPr lang="en-ZA" dirty="0"/>
          </a:p>
        </p:txBody>
      </p:sp>
      <p:sp>
        <p:nvSpPr>
          <p:cNvPr id="9" name="Rectangle 8"/>
          <p:cNvSpPr/>
          <p:nvPr/>
        </p:nvSpPr>
        <p:spPr>
          <a:xfrm>
            <a:off x="408366" y="1124744"/>
            <a:ext cx="8327268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dirty="0">
                <a:latin typeface="Century Gothic" panose="020B0502020202020204" pitchFamily="34" charset="0"/>
                <a:ea typeface="Times New Roman" panose="02020603050405020304" pitchFamily="18" charset="0"/>
              </a:rPr>
              <a:t>Corporate Call Centre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dirty="0">
                <a:latin typeface="Century Gothic" panose="020B0502020202020204" pitchFamily="34" charset="0"/>
                <a:ea typeface="Times New Roman" panose="02020603050405020304" pitchFamily="18" charset="0"/>
              </a:rPr>
              <a:t>Transport Information Centre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dirty="0">
                <a:latin typeface="Century Gothic" panose="020B0502020202020204" pitchFamily="34" charset="0"/>
                <a:ea typeface="Times New Roman" panose="02020603050405020304" pitchFamily="18" charset="0"/>
              </a:rPr>
              <a:t>Online platforms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dirty="0">
                <a:latin typeface="Century Gothic" panose="020B0502020202020204" pitchFamily="34" charset="0"/>
                <a:ea typeface="Times New Roman" panose="02020603050405020304" pitchFamily="18" charset="0"/>
              </a:rPr>
              <a:t>Other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en-ZA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63405" y="3127006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15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BC195-FF2A-41AF-8BBA-266D21CF874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A0D2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Execution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054EB9-2CA9-4F33-B30C-DBFAF8659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5</a:t>
            </a:fld>
            <a:endParaRPr lang="en-ZA" dirty="0"/>
          </a:p>
        </p:txBody>
      </p:sp>
      <p:sp>
        <p:nvSpPr>
          <p:cNvPr id="9" name="Rectangle 8"/>
          <p:cNvSpPr/>
          <p:nvPr/>
        </p:nvSpPr>
        <p:spPr>
          <a:xfrm>
            <a:off x="408366" y="1124744"/>
            <a:ext cx="832726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N or C3 Notification allocated to work centre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Assignment to Foreman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Since 2018 all activities are booked real-time on handheld device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78" y="2888940"/>
            <a:ext cx="3657600" cy="587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65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BC195-FF2A-41AF-8BBA-266D21CF874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A0D2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Execution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054EB9-2CA9-4F33-B30C-DBFAF8659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6</a:t>
            </a:fld>
            <a:endParaRPr lang="en-ZA" dirty="0"/>
          </a:p>
        </p:txBody>
      </p:sp>
      <p:sp>
        <p:nvSpPr>
          <p:cNvPr id="9" name="Rectangle 8"/>
          <p:cNvSpPr/>
          <p:nvPr/>
        </p:nvSpPr>
        <p:spPr>
          <a:xfrm>
            <a:off x="408366" y="1124744"/>
            <a:ext cx="832726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N or C3 Notification allocated to cost centre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Assignment to Foreman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Since 2018 all activities are booked real-time on handheld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909" y="2264235"/>
            <a:ext cx="4634172" cy="748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19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BC195-FF2A-41AF-8BBA-266D21CF874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A0D2"/>
          </a:solidFill>
        </p:spPr>
        <p:txBody>
          <a:bodyPr/>
          <a:lstStyle/>
          <a:p>
            <a:r>
              <a:rPr lang="en-ZA" dirty="0">
                <a:solidFill>
                  <a:schemeClr val="bg1"/>
                </a:solidFill>
              </a:rPr>
              <a:t>Recording, Monitoring and Quality Control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054EB9-2CA9-4F33-B30C-DBFAF8659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7</a:t>
            </a:fld>
            <a:endParaRPr lang="en-ZA" dirty="0"/>
          </a:p>
        </p:txBody>
      </p:sp>
      <p:sp>
        <p:nvSpPr>
          <p:cNvPr id="9" name="Rectangle 8"/>
          <p:cNvSpPr/>
          <p:nvPr/>
        </p:nvSpPr>
        <p:spPr>
          <a:xfrm>
            <a:off x="408366" y="1124744"/>
            <a:ext cx="8327268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High Level and detail reports can be drawn from SAP system for Age analysis, cost, progress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Use information in conjunction with </a:t>
            </a:r>
            <a:r>
              <a:rPr lang="en-GB" dirty="0" err="1">
                <a:latin typeface="Century Gothic" panose="020B0502020202020204" pitchFamily="34" charset="0"/>
              </a:rPr>
              <a:t>dTIMS</a:t>
            </a:r>
            <a:r>
              <a:rPr lang="en-GB" dirty="0">
                <a:latin typeface="Century Gothic" panose="020B0502020202020204" pitchFamily="34" charset="0"/>
              </a:rPr>
              <a:t> Pavement Management System to make informed decisions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en-ZA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716" y="2348880"/>
            <a:ext cx="10668998" cy="60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94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BC195-FF2A-41AF-8BBA-266D21CF874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A0D2"/>
          </a:solidFill>
        </p:spPr>
        <p:txBody>
          <a:bodyPr/>
          <a:lstStyle/>
          <a:p>
            <a:r>
              <a:rPr lang="en-ZA" dirty="0">
                <a:solidFill>
                  <a:schemeClr val="bg1"/>
                </a:solidFill>
              </a:rPr>
              <a:t>Recording, Monitoring and Quality Control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054EB9-2CA9-4F33-B30C-DBFAF8659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8</a:t>
            </a:fld>
            <a:endParaRPr lang="en-ZA" dirty="0"/>
          </a:p>
        </p:txBody>
      </p:sp>
      <p:sp>
        <p:nvSpPr>
          <p:cNvPr id="9" name="Rectangle 8"/>
          <p:cNvSpPr/>
          <p:nvPr/>
        </p:nvSpPr>
        <p:spPr>
          <a:xfrm>
            <a:off x="408366" y="1124744"/>
            <a:ext cx="8327268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High Level and detail reports can be drawn from SAP system for Age analysis, cost, progress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Use information in conjunction with </a:t>
            </a:r>
            <a:r>
              <a:rPr lang="en-GB" dirty="0" err="1">
                <a:latin typeface="Century Gothic" panose="020B0502020202020204" pitchFamily="34" charset="0"/>
              </a:rPr>
              <a:t>dTIMS</a:t>
            </a:r>
            <a:r>
              <a:rPr lang="en-GB" dirty="0">
                <a:latin typeface="Century Gothic" panose="020B0502020202020204" pitchFamily="34" charset="0"/>
              </a:rPr>
              <a:t> Pavement Management System to make informed decisions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Future enhancements regarding spatial viewing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en-ZA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2616" y="2888940"/>
            <a:ext cx="8691753" cy="488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07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E73CF-97AA-4031-94F9-EDC06AC50E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665971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heme/theme1.xml><?xml version="1.0" encoding="utf-8"?>
<a:theme xmlns:a="http://schemas.openxmlformats.org/drawingml/2006/main" name="City of Cape Town PPT">
  <a:themeElements>
    <a:clrScheme name="Custom 2">
      <a:dk1>
        <a:sysClr val="windowText" lastClr="000000"/>
      </a:dk1>
      <a:lt1>
        <a:sysClr val="window" lastClr="FFFFFF"/>
      </a:lt1>
      <a:dk2>
        <a:srgbClr val="BACF00"/>
      </a:dk2>
      <a:lt2>
        <a:srgbClr val="0098C5"/>
      </a:lt2>
      <a:accent1>
        <a:srgbClr val="C8006F"/>
      </a:accent1>
      <a:accent2>
        <a:srgbClr val="005870"/>
      </a:accent2>
      <a:accent3>
        <a:srgbClr val="446414"/>
      </a:accent3>
      <a:accent4>
        <a:srgbClr val="9D2235"/>
      </a:accent4>
      <a:accent5>
        <a:srgbClr val="47292E"/>
      </a:accent5>
      <a:accent6>
        <a:srgbClr val="98871F"/>
      </a:accent6>
      <a:hlink>
        <a:srgbClr val="C9571E"/>
      </a:hlink>
      <a:folHlink>
        <a:srgbClr val="63351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B79F2A3FD13C498D10409763D9C36F" ma:contentTypeVersion="2" ma:contentTypeDescription="Create a new document." ma:contentTypeScope="" ma:versionID="0e6803d2e162ef377660cb665923db47">
  <xsd:schema xmlns:xsd="http://www.w3.org/2001/XMLSchema" xmlns:xs="http://www.w3.org/2001/XMLSchema" xmlns:p="http://schemas.microsoft.com/office/2006/metadata/properties" xmlns:ns2="59dc5c09-d466-4766-9773-58c09d391867" targetNamespace="http://schemas.microsoft.com/office/2006/metadata/properties" ma:root="true" ma:fieldsID="bd9557e30c5470941a32d9299034865d" ns2:_="">
    <xsd:import namespace="59dc5c09-d466-4766-9773-58c09d391867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c5c09-d466-4766-9773-58c09d39186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688910-3174-48D9-B6F7-CF2AA9D03FFC}">
  <ds:schemaRefs>
    <ds:schemaRef ds:uri="59dc5c09-d466-4766-9773-58c09d39186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18FA98D-0BF1-4A52-9B52-21D3A4B23F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A41101-5A36-4C5A-BDB0-893FFF3034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dc5c09-d466-4766-9773-58c09d3918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103528</TotalTime>
  <Words>246</Words>
  <Application>Microsoft Office PowerPoint</Application>
  <PresentationFormat>On-screen Show (4:3)</PresentationFormat>
  <Paragraphs>65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City of Cape Town PPT</vt:lpstr>
      <vt:lpstr>URBAN MOBILITY - FAILURE CAPTURE &amp; REPORTING</vt:lpstr>
      <vt:lpstr>Purpose</vt:lpstr>
      <vt:lpstr>Background</vt:lpstr>
      <vt:lpstr>Receiving</vt:lpstr>
      <vt:lpstr>Execution</vt:lpstr>
      <vt:lpstr>Execution</vt:lpstr>
      <vt:lpstr>Recording, Monitoring and Quality Control</vt:lpstr>
      <vt:lpstr>Recording, Monitoring and Quality Control</vt:lpstr>
      <vt:lpstr>THANK YOU</vt:lpstr>
    </vt:vector>
  </TitlesOfParts>
  <Company>City of Cape Town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Template - CCT Standard</dc:title>
  <dc:creator>Carol Avenant</dc:creator>
  <cp:lastModifiedBy>Hazel Brown</cp:lastModifiedBy>
  <cp:revision>1864</cp:revision>
  <cp:lastPrinted>2020-10-23T10:00:13Z</cp:lastPrinted>
  <dcterms:created xsi:type="dcterms:W3CDTF">2014-08-19T13:22:20Z</dcterms:created>
  <dcterms:modified xsi:type="dcterms:W3CDTF">2022-04-19T09:56:57Z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0x0101007DB79F2A3FD13C498D10409763D9C36F</vt:lpwstr>
  </property>
</Properties>
</file>