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5"/>
  </p:notesMasterIdLst>
  <p:sldIdLst>
    <p:sldId id="728" r:id="rId5"/>
    <p:sldId id="802" r:id="rId6"/>
    <p:sldId id="813" r:id="rId7"/>
    <p:sldId id="805" r:id="rId8"/>
    <p:sldId id="816" r:id="rId9"/>
    <p:sldId id="809" r:id="rId10"/>
    <p:sldId id="810" r:id="rId11"/>
    <p:sldId id="811" r:id="rId12"/>
    <p:sldId id="812" r:id="rId13"/>
    <p:sldId id="751" r:id="rId14"/>
  </p:sldIdLst>
  <p:sldSz cx="9144000" cy="6858000" type="screen4x3"/>
  <p:notesSz cx="7010400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3AE88B3-39E7-4EAE-A8CF-B0F115E72F94}">
          <p14:sldIdLst/>
        </p14:section>
        <p14:section name="Untitled Section" id="{8FA69CBF-A835-499D-9E50-6A9B386BE734}">
          <p14:sldIdLst>
            <p14:sldId id="728"/>
            <p14:sldId id="802"/>
            <p14:sldId id="813"/>
            <p14:sldId id="805"/>
            <p14:sldId id="816"/>
            <p14:sldId id="809"/>
            <p14:sldId id="810"/>
            <p14:sldId id="811"/>
            <p14:sldId id="812"/>
            <p14:sldId id="75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777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4" pos="204" userDrawn="1">
          <p15:clr>
            <a:srgbClr val="A4A3A4"/>
          </p15:clr>
        </p15:guide>
        <p15:guide id="5" pos="5556" userDrawn="1">
          <p15:clr>
            <a:srgbClr val="A4A3A4"/>
          </p15:clr>
        </p15:guide>
        <p15:guide id="6" orient="horz" pos="38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0D2"/>
    <a:srgbClr val="003DA5"/>
    <a:srgbClr val="0098C5"/>
    <a:srgbClr val="328FC8"/>
    <a:srgbClr val="FFD9EC"/>
    <a:srgbClr val="FFD5EA"/>
    <a:srgbClr val="FFDDEE"/>
    <a:srgbClr val="FFFBFD"/>
    <a:srgbClr val="FF9900"/>
    <a:srgbClr val="E7EA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092" autoAdjust="0"/>
  </p:normalViewPr>
  <p:slideViewPr>
    <p:cSldViewPr snapToObjects="1">
      <p:cViewPr varScale="1">
        <p:scale>
          <a:sx n="72" d="100"/>
          <a:sy n="72" d="100"/>
        </p:scale>
        <p:origin x="1308" y="66"/>
      </p:cViewPr>
      <p:guideLst>
        <p:guide orient="horz" pos="777"/>
        <p:guide pos="2880"/>
        <p:guide pos="204"/>
        <p:guide pos="5556"/>
        <p:guide orient="horz" pos="383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37840" cy="461804"/>
          </a:xfrm>
          <a:prstGeom prst="rect">
            <a:avLst/>
          </a:prstGeom>
        </p:spPr>
        <p:txBody>
          <a:bodyPr vert="horz" lIns="90800" tIns="45400" rIns="90800" bIns="4540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1" y="1"/>
            <a:ext cx="3037840" cy="461804"/>
          </a:xfrm>
          <a:prstGeom prst="rect">
            <a:avLst/>
          </a:prstGeom>
        </p:spPr>
        <p:txBody>
          <a:bodyPr vert="horz" lIns="90800" tIns="45400" rIns="90800" bIns="45400" rtlCol="0"/>
          <a:lstStyle>
            <a:lvl1pPr algn="r">
              <a:defRPr sz="1200"/>
            </a:lvl1pPr>
          </a:lstStyle>
          <a:p>
            <a:fld id="{A6C136B7-2151-9849-8D65-E0859731AC38}" type="datetimeFigureOut">
              <a:rPr lang="en-US" smtClean="0"/>
              <a:t>4/19/2022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00" tIns="45400" rIns="90800" bIns="4540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387138"/>
            <a:ext cx="5608320" cy="4156235"/>
          </a:xfrm>
          <a:prstGeom prst="rect">
            <a:avLst/>
          </a:prstGeom>
        </p:spPr>
        <p:txBody>
          <a:bodyPr vert="horz" lIns="90800" tIns="45400" rIns="90800" bIns="4540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772669"/>
            <a:ext cx="3037840" cy="461804"/>
          </a:xfrm>
          <a:prstGeom prst="rect">
            <a:avLst/>
          </a:prstGeom>
        </p:spPr>
        <p:txBody>
          <a:bodyPr vert="horz" lIns="90800" tIns="45400" rIns="90800" bIns="4540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1" y="8772669"/>
            <a:ext cx="3037840" cy="461804"/>
          </a:xfrm>
          <a:prstGeom prst="rect">
            <a:avLst/>
          </a:prstGeom>
        </p:spPr>
        <p:txBody>
          <a:bodyPr vert="horz" lIns="90800" tIns="45400" rIns="90800" bIns="45400" rtlCol="0" anchor="b"/>
          <a:lstStyle>
            <a:lvl1pPr algn="r">
              <a:defRPr sz="1200"/>
            </a:lvl1pPr>
          </a:lstStyle>
          <a:p>
            <a:fld id="{B470B886-B516-EE4C-86E6-93A16B5DA0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993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70B886-B516-EE4C-86E6-93A16B5DA06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518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70B886-B516-EE4C-86E6-93A16B5DA06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355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70B886-B516-EE4C-86E6-93A16B5DA06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4264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71713" y="674688"/>
            <a:ext cx="2533650" cy="33766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D64F2B-881C-45D1-8776-901973576095}" type="slidenum">
              <a:rPr lang="en-ZA" smtClean="0"/>
              <a:t>5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5595797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70B886-B516-EE4C-86E6-93A16B5DA061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0476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70B886-B516-EE4C-86E6-93A16B5DA061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3157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70B886-B516-EE4C-86E6-93A16B5DA061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0696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70B886-B516-EE4C-86E6-93A16B5DA061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378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4.xml"/><Relationship Id="rId1" Type="http://schemas.openxmlformats.org/officeDocument/2006/relationships/tags" Target="../tags/tag1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6.xml"/><Relationship Id="rId1" Type="http://schemas.openxmlformats.org/officeDocument/2006/relationships/tags" Target="../tags/tag15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8.xml"/><Relationship Id="rId1" Type="http://schemas.openxmlformats.org/officeDocument/2006/relationships/tags" Target="../tags/tag17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0.xml"/><Relationship Id="rId1" Type="http://schemas.openxmlformats.org/officeDocument/2006/relationships/tags" Target="../tags/tag19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73A80DC0-C4D1-E849-95F1-E29CDD0699C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3441108"/>
            <a:ext cx="9144000" cy="3430541"/>
          </a:xfrm>
          <a:prstGeom prst="rect">
            <a:avLst/>
          </a:prstGeom>
          <a:solidFill>
            <a:srgbClr val="0098C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803230" y="3869215"/>
            <a:ext cx="7772400" cy="521992"/>
          </a:xfrm>
          <a:noFill/>
        </p:spPr>
        <p:txBody>
          <a:bodyPr>
            <a:normAutofit/>
          </a:bodyPr>
          <a:lstStyle>
            <a:lvl1pPr>
              <a:defRPr b="1"/>
            </a:lvl1pPr>
          </a:lstStyle>
          <a:p>
            <a:pPr algn="r"/>
            <a:r>
              <a:rPr lang="en-US" sz="2400" dirty="0">
                <a:solidFill>
                  <a:schemeClr val="bg1"/>
                </a:solidFill>
                <a:latin typeface="Century Gothic"/>
                <a:cs typeface="Century Gothic"/>
              </a:rPr>
              <a:t>PRESENTATION TITLE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89030" y="4530328"/>
            <a:ext cx="7086600" cy="509277"/>
          </a:xfrm>
          <a:noFill/>
        </p:spPr>
        <p:txBody>
          <a:bodyPr anchor="ctr">
            <a:normAutofit/>
          </a:bodyPr>
          <a:lstStyle>
            <a:lvl1pPr marL="0" indent="0" algn="r"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algn="r"/>
            <a:r>
              <a:rPr lang="en-US" sz="1800" dirty="0">
                <a:solidFill>
                  <a:schemeClr val="bg1"/>
                </a:solidFill>
                <a:latin typeface="Century Gothic"/>
                <a:cs typeface="Century Gothic"/>
              </a:rPr>
              <a:t>Directorate / Department Name | Date</a:t>
            </a:r>
          </a:p>
        </p:txBody>
      </p:sp>
      <p:pic>
        <p:nvPicPr>
          <p:cNvPr id="8" name="Picture 7" descr="CCT_Logo_Ext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689979"/>
            <a:ext cx="5257068" cy="2044416"/>
          </a:xfrm>
          <a:prstGeom prst="rect">
            <a:avLst/>
          </a:prstGeom>
        </p:spPr>
      </p:pic>
      <p:pic>
        <p:nvPicPr>
          <p:cNvPr id="9" name="Picture 8" descr="PO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00540"/>
            <a:ext cx="8575630" cy="482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336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69435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36425"/>
            <a:ext cx="4038600" cy="4432111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36425"/>
            <a:ext cx="4038600" cy="4432111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68383" y="1074213"/>
            <a:ext cx="8007259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ctr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/>
              <a:t>MVSA Programme_May2020 Presentation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9272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69435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25929"/>
            <a:ext cx="4040188" cy="642093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65691"/>
            <a:ext cx="4040188" cy="376190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425929"/>
            <a:ext cx="4041775" cy="642093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065691"/>
            <a:ext cx="4041775" cy="376190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568383" y="1074213"/>
            <a:ext cx="8007259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10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ctr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/>
              <a:t>MVSA Programme_May2020 Presentation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478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24"/>
            <a:ext cx="9144000" cy="6857999"/>
          </a:xfrm>
          <a:prstGeom prst="rect">
            <a:avLst/>
          </a:prstGeom>
          <a:solidFill>
            <a:srgbClr val="DC41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50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Divider Slide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6" name="Group 5"/>
          <p:cNvGrpSpPr/>
          <p:nvPr userDrawn="1"/>
        </p:nvGrpSpPr>
        <p:grpSpPr>
          <a:xfrm>
            <a:off x="568371" y="3466960"/>
            <a:ext cx="8007259" cy="299546"/>
            <a:chOff x="568371" y="6205793"/>
            <a:chExt cx="8007259" cy="299546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568371" y="6505339"/>
              <a:ext cx="7540317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V="1">
              <a:off x="8103244" y="6205793"/>
              <a:ext cx="472386" cy="299546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9" descr="C:\Users\cavenant\AppData\Local\Microsoft\Windows\Temporary Internet Files\Content.Outlook\NDPO0HNZ\CCT_Logo_WhiteOnly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305" y="6116691"/>
            <a:ext cx="1596785" cy="511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4522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69435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568383" y="1074213"/>
            <a:ext cx="8007259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ctr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/>
              <a:t>MVSA Programme_May2020 Presentation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8005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ctr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/>
              <a:t>MVSA Programme_May2020 Presentation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0418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ctr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/>
              <a:t>MVSA Programme_May2020 Presentation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56530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62" y="3427413"/>
            <a:ext cx="9144000" cy="3430612"/>
          </a:xfrm>
          <a:prstGeom prst="rect">
            <a:avLst/>
          </a:prstGeom>
          <a:solidFill>
            <a:srgbClr val="BAC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 descr="CCT_Logo_Ext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689979"/>
            <a:ext cx="5257068" cy="2044416"/>
          </a:xfrm>
          <a:prstGeom prst="rect">
            <a:avLst/>
          </a:prstGeom>
        </p:spPr>
      </p:pic>
      <p:sp>
        <p:nvSpPr>
          <p:cNvPr id="3" name="TextBox 2"/>
          <p:cNvSpPr txBox="1"/>
          <p:nvPr userDrawn="1"/>
        </p:nvSpPr>
        <p:spPr>
          <a:xfrm>
            <a:off x="914401" y="4162568"/>
            <a:ext cx="7383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Thank You</a:t>
            </a:r>
          </a:p>
        </p:txBody>
      </p:sp>
      <p:pic>
        <p:nvPicPr>
          <p:cNvPr id="1026" name="Picture 2" descr="C:\Users\cavenant\AppData\Local\Microsoft\Windows\Temporary Internet Files\Content.Outlook\NDPO0HNZ\POL_02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2" y="5884864"/>
            <a:ext cx="8727744" cy="520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6366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69435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2649"/>
            <a:ext cx="8229600" cy="46095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568383" y="1074213"/>
            <a:ext cx="8007259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ctr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/>
              <a:t>MVSA Programme_May2020 Presentation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614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62" y="26"/>
            <a:ext cx="9144000" cy="6857999"/>
          </a:xfrm>
          <a:prstGeom prst="rect">
            <a:avLst/>
          </a:prstGeom>
          <a:solidFill>
            <a:srgbClr val="BAC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50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Divider Slide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6" name="Group 5"/>
          <p:cNvGrpSpPr/>
          <p:nvPr userDrawn="1"/>
        </p:nvGrpSpPr>
        <p:grpSpPr>
          <a:xfrm>
            <a:off x="568371" y="3466960"/>
            <a:ext cx="8007259" cy="299546"/>
            <a:chOff x="568371" y="6205793"/>
            <a:chExt cx="8007259" cy="299546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568371" y="6505339"/>
              <a:ext cx="7540317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V="1">
              <a:off x="8103244" y="6205793"/>
              <a:ext cx="472386" cy="299546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9" descr="C:\Users\cavenant\AppData\Local\Microsoft\Windows\Temporary Internet Files\Content.Outlook\NDPO0HNZ\CCT_Logo_WhiteOnly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305" y="6116691"/>
            <a:ext cx="1596785" cy="511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3835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69435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568383" y="1074213"/>
            <a:ext cx="8007259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ctr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/>
              <a:t>MVSA Programme_May2020 Presentation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2328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62" y="26"/>
            <a:ext cx="9144000" cy="685799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50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Divider Slide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6" name="Group 5"/>
          <p:cNvGrpSpPr/>
          <p:nvPr userDrawn="1"/>
        </p:nvGrpSpPr>
        <p:grpSpPr>
          <a:xfrm>
            <a:off x="568371" y="3466960"/>
            <a:ext cx="8007259" cy="299546"/>
            <a:chOff x="568371" y="6205793"/>
            <a:chExt cx="8007259" cy="299546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568371" y="6505339"/>
              <a:ext cx="7540317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V="1">
              <a:off x="8103244" y="6205793"/>
              <a:ext cx="472386" cy="299546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9" descr="C:\Users\cavenant\AppData\Local\Microsoft\Windows\Temporary Internet Files\Content.Outlook\NDPO0HNZ\CCT_Logo_WhiteOnly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305" y="6116691"/>
            <a:ext cx="1596785" cy="511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5081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69435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568383" y="1074213"/>
            <a:ext cx="8007259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ctr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/>
              <a:t>MVSA Programme_May2020 Presentation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9233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24"/>
            <a:ext cx="9144000" cy="6857999"/>
          </a:xfrm>
          <a:prstGeom prst="rect">
            <a:avLst/>
          </a:prstGeom>
          <a:solidFill>
            <a:srgbClr val="0493C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50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Divider Slide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7" name="Group 6"/>
          <p:cNvGrpSpPr/>
          <p:nvPr userDrawn="1"/>
        </p:nvGrpSpPr>
        <p:grpSpPr>
          <a:xfrm>
            <a:off x="568371" y="3466960"/>
            <a:ext cx="8007259" cy="299546"/>
            <a:chOff x="568371" y="6205793"/>
            <a:chExt cx="8007259" cy="299546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568371" y="6505339"/>
              <a:ext cx="7540317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V="1">
              <a:off x="8103244" y="6205793"/>
              <a:ext cx="472386" cy="299546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9" descr="C:\Users\cavenant\AppData\Local\Microsoft\Windows\Temporary Internet Files\Content.Outlook\NDPO0HNZ\CCT_Logo_WhiteOnly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305" y="6116691"/>
            <a:ext cx="1596785" cy="511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5547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69435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568383" y="1074213"/>
            <a:ext cx="8007259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5"/>
          <p:cNvSpPr>
            <a:spLocks noGrp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  <p:custDataLst>
              <p:tags r:id="rId2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ctr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/>
              <a:t>MVSA Programme_May2020 Presentation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409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24"/>
            <a:ext cx="9144000" cy="6857999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50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Divider Slide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8" name="Group 7"/>
          <p:cNvGrpSpPr/>
          <p:nvPr userDrawn="1"/>
        </p:nvGrpSpPr>
        <p:grpSpPr>
          <a:xfrm>
            <a:off x="568371" y="3466960"/>
            <a:ext cx="8007259" cy="299546"/>
            <a:chOff x="568371" y="6205793"/>
            <a:chExt cx="8007259" cy="299546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568371" y="6505339"/>
              <a:ext cx="7540317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V="1">
              <a:off x="8103244" y="6205793"/>
              <a:ext cx="472386" cy="299546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Picture 10" descr="C:\Users\cavenant\AppData\Local\Microsoft\Windows\Temporary Internet Files\Content.Outlook\NDPO0HNZ\CCT_Logo_WhiteOnly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305" y="6116691"/>
            <a:ext cx="1596785" cy="511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2261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6943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2649"/>
            <a:ext cx="8229600" cy="45958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39" y="5987814"/>
            <a:ext cx="1917627" cy="747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8378080" y="6468150"/>
            <a:ext cx="514400" cy="230832"/>
          </a:xfrm>
          <a:prstGeom prst="rect">
            <a:avLst/>
          </a:prstGeom>
        </p:spPr>
        <p:txBody>
          <a:bodyPr vert="horz" lIns="72000" tIns="72000" rIns="0" bIns="0" rtlCol="0" anchor="ctr"/>
          <a:lstStyle>
            <a:lvl1pPr algn="r">
              <a:defRPr sz="9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8406839F-D7A4-4E5D-B93D-768AD4D1DB36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  <p:custDataLst>
              <p:tags r:id="rId19"/>
            </p:custDataLst>
          </p:nvPr>
        </p:nvSpPr>
        <p:spPr>
          <a:xfrm>
            <a:off x="4043080" y="6468150"/>
            <a:ext cx="4138573" cy="230832"/>
          </a:xfrm>
          <a:prstGeom prst="rect">
            <a:avLst/>
          </a:prstGeom>
        </p:spPr>
        <p:txBody>
          <a:bodyPr vert="horz" lIns="0" tIns="72000" rIns="72000" bIns="0" rtlCol="0" anchor="b"/>
          <a:lstStyle>
            <a:lvl1pPr algn="ctr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ZA"/>
              <a:t>MVSA Programme_May2020 Presentation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8943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0" r:id="rId2"/>
    <p:sldLayoutId id="2147483649" r:id="rId3"/>
    <p:sldLayoutId id="2147483656" r:id="rId4"/>
    <p:sldLayoutId id="2147483664" r:id="rId5"/>
    <p:sldLayoutId id="2147483665" r:id="rId6"/>
    <p:sldLayoutId id="2147483657" r:id="rId7"/>
    <p:sldLayoutId id="2147483658" r:id="rId8"/>
    <p:sldLayoutId id="2147483659" r:id="rId9"/>
    <p:sldLayoutId id="2147483652" r:id="rId10"/>
    <p:sldLayoutId id="2147483653" r:id="rId11"/>
    <p:sldLayoutId id="2147483660" r:id="rId12"/>
    <p:sldLayoutId id="2147483663" r:id="rId13"/>
    <p:sldLayoutId id="2147483667" r:id="rId14"/>
    <p:sldLayoutId id="2147483666" r:id="rId15"/>
    <p:sldLayoutId id="2147483662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400" b="1" kern="1200">
          <a:solidFill>
            <a:schemeClr val="tx1">
              <a:lumMod val="75000"/>
              <a:lumOff val="25000"/>
            </a:schemeClr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EC607-21A6-43CE-BDE5-4878ED4D08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7664" y="3608219"/>
            <a:ext cx="6438528" cy="521992"/>
          </a:xfrm>
        </p:spPr>
        <p:txBody>
          <a:bodyPr>
            <a:normAutofit fontScale="90000"/>
          </a:bodyPr>
          <a:lstStyle/>
          <a:p>
            <a:r>
              <a:rPr lang="en-ZA" dirty="0">
                <a:solidFill>
                  <a:schemeClr val="bg1"/>
                </a:solidFill>
              </a:rPr>
              <a:t>URBAN MOBILITY - WAYLEAVE PROCESS AND STANDARDS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B87411-41A4-4E4C-956D-CE4B25D90E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7564" y="4413860"/>
            <a:ext cx="8064896" cy="1080120"/>
          </a:xfrm>
        </p:spPr>
        <p:txBody>
          <a:bodyPr>
            <a:normAutofit fontScale="40000" lnSpcReduction="20000"/>
          </a:bodyPr>
          <a:lstStyle/>
          <a:p>
            <a:pPr algn="ctr"/>
            <a:r>
              <a:rPr lang="en-US" sz="5600" b="1" dirty="0"/>
              <a:t>Prepared for Road Maintenance Forum</a:t>
            </a:r>
            <a:endParaRPr lang="en-US" sz="3400" b="1" dirty="0"/>
          </a:p>
          <a:p>
            <a:pPr algn="ctr"/>
            <a:r>
              <a:rPr lang="en-US" sz="3400" b="1" dirty="0"/>
              <a:t>Compiled by:</a:t>
            </a:r>
          </a:p>
          <a:p>
            <a:pPr algn="ctr"/>
            <a:r>
              <a:rPr lang="en-US" sz="3400" dirty="0"/>
              <a:t> Moegamat Adams (Roads Infrastructure Management)     </a:t>
            </a:r>
          </a:p>
          <a:p>
            <a:r>
              <a:rPr lang="en-US" sz="3000" dirty="0"/>
              <a:t>6 April 2022</a:t>
            </a:r>
            <a:endParaRPr lang="en-ZA" sz="3000" dirty="0"/>
          </a:p>
        </p:txBody>
      </p:sp>
    </p:spTree>
    <p:extLst>
      <p:ext uri="{BB962C8B-B14F-4D97-AF65-F5344CB8AC3E}">
        <p14:creationId xmlns:p14="http://schemas.microsoft.com/office/powerpoint/2010/main" val="3238760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E73CF-97AA-4031-94F9-EDC06AC50E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166597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BC195-FF2A-41AF-8BBA-266D21CF874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A0D2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Legislation</a:t>
            </a:r>
            <a:endParaRPr lang="en-ZA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7054EB9-2CA9-4F33-B30C-DBFAF86598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406839F-D7A4-4E5D-B93D-768AD4D1DB36}" type="slidenum">
              <a:rPr lang="en-ZA" smtClean="0"/>
              <a:pPr/>
              <a:t>2</a:t>
            </a:fld>
            <a:endParaRPr lang="en-ZA" dirty="0"/>
          </a:p>
        </p:txBody>
      </p:sp>
      <p:sp>
        <p:nvSpPr>
          <p:cNvPr id="9" name="Rectangle 8"/>
          <p:cNvSpPr/>
          <p:nvPr/>
        </p:nvSpPr>
        <p:spPr>
          <a:xfrm>
            <a:off x="408366" y="1124744"/>
            <a:ext cx="832726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dirty="0">
                <a:latin typeface="Century Gothic" panose="020B0502020202020204" pitchFamily="34" charset="0"/>
              </a:rPr>
              <a:t>BY-LAW RELATING TO STREETS, PUBLIC PLACES AND THE PREVENTION OF NOISE NUISANCES</a:t>
            </a:r>
          </a:p>
          <a:p>
            <a:r>
              <a:rPr lang="en-ZA" dirty="0">
                <a:latin typeface="Century Gothic" panose="020B0502020202020204" pitchFamily="34" charset="0"/>
              </a:rPr>
              <a:t>Section 11(1) EXCAVATIONS IN STREETS</a:t>
            </a:r>
          </a:p>
          <a:p>
            <a:r>
              <a:rPr lang="en-ZA" dirty="0">
                <a:latin typeface="Century Gothic" panose="020B0502020202020204" pitchFamily="34" charset="0"/>
              </a:rPr>
              <a:t>No person shall make or cause to be made an excavation or dig or cause to be dug a pit, trench or hole in a public road except with the written permission of the City</a:t>
            </a:r>
          </a:p>
          <a:p>
            <a:endParaRPr lang="en-ZA" dirty="0">
              <a:effectLst/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dirty="0">
                <a:latin typeface="Century Gothic" panose="020B0502020202020204" pitchFamily="34" charset="0"/>
              </a:rPr>
              <a:t>Electronic Communications Act, 2005</a:t>
            </a:r>
            <a:endParaRPr lang="en-ZA" dirty="0"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r>
              <a:rPr lang="en-ZA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Sectio</a:t>
            </a:r>
            <a:r>
              <a:rPr lang="en-ZA" dirty="0">
                <a:latin typeface="Century Gothic" panose="020B0502020202020204" pitchFamily="34" charset="0"/>
                <a:ea typeface="Times New Roman" panose="02020603050405020304" pitchFamily="18" charset="0"/>
              </a:rPr>
              <a:t>n22 :</a:t>
            </a:r>
            <a:endParaRPr lang="en-ZA" dirty="0">
              <a:effectLst/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r>
              <a:rPr lang="en-ZA" dirty="0">
                <a:latin typeface="Century Gothic" panose="020B0502020202020204" pitchFamily="34" charset="0"/>
              </a:rPr>
              <a:t>Entry upon and construction of lines across land and waterways</a:t>
            </a:r>
            <a:endParaRPr lang="en-ZA" dirty="0">
              <a:effectLst/>
              <a:latin typeface="Century Gothic" panose="020B050202020202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6" name="Picture 5" descr="C:\Users\jdupreez1\AppData\Local\Microsoft\Windows\Temporary Internet Files\Content.Word\WhatsApp Image 2018-08-29 at 13.45.02 (1).jpe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987066"/>
            <a:ext cx="2836550" cy="31285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46657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BC195-FF2A-41AF-8BBA-266D21CF874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A0D2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Challenges</a:t>
            </a:r>
            <a:endParaRPr lang="en-ZA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7054EB9-2CA9-4F33-B30C-DBFAF86598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406839F-D7A4-4E5D-B93D-768AD4D1DB36}" type="slidenum">
              <a:rPr lang="en-ZA" smtClean="0"/>
              <a:pPr/>
              <a:t>3</a:t>
            </a:fld>
            <a:endParaRPr lang="en-ZA" dirty="0"/>
          </a:p>
        </p:txBody>
      </p:sp>
      <p:sp>
        <p:nvSpPr>
          <p:cNvPr id="9" name="Rectangle 8"/>
          <p:cNvSpPr/>
          <p:nvPr/>
        </p:nvSpPr>
        <p:spPr>
          <a:xfrm>
            <a:off x="408366" y="1124744"/>
            <a:ext cx="8327268" cy="487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ZA" b="1" dirty="0">
                <a:latin typeface="Century Gothic" panose="020B0502020202020204" pitchFamily="34" charset="0"/>
                <a:ea typeface="Times New Roman" panose="02020603050405020304" pitchFamily="18" charset="0"/>
              </a:rPr>
              <a:t>Poor workmanship</a:t>
            </a:r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ZA" dirty="0">
                <a:latin typeface="Century Gothic" panose="020B0502020202020204" pitchFamily="34" charset="0"/>
                <a:ea typeface="Times New Roman" panose="02020603050405020304" pitchFamily="18" charset="0"/>
              </a:rPr>
              <a:t>Poor construction and compaction methods</a:t>
            </a:r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en-ZA" dirty="0"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ZA" dirty="0">
                <a:latin typeface="Century Gothic" panose="020B0502020202020204" pitchFamily="34" charset="0"/>
                <a:ea typeface="Times New Roman" panose="02020603050405020304" pitchFamily="18" charset="0"/>
              </a:rPr>
              <a:t>Improper use of materials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n-ZA" dirty="0"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ZA" dirty="0">
                <a:latin typeface="Century Gothic" panose="020B0502020202020204" pitchFamily="34" charset="0"/>
                <a:ea typeface="Times New Roman" panose="02020603050405020304" pitchFamily="18" charset="0"/>
              </a:rPr>
              <a:t>Disregard to other existing services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ZA" dirty="0"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ZA" b="1" dirty="0">
                <a:latin typeface="Century Gothic" panose="020B0502020202020204" pitchFamily="34" charset="0"/>
                <a:ea typeface="Times New Roman" panose="02020603050405020304" pitchFamily="18" charset="0"/>
              </a:rPr>
              <a:t>Poorly Controlled Development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ZA" dirty="0">
                <a:latin typeface="Century Gothic" panose="020B0502020202020204" pitchFamily="34" charset="0"/>
                <a:ea typeface="Times New Roman" panose="02020603050405020304" pitchFamily="18" charset="0"/>
              </a:rPr>
              <a:t>Large parts of road and footways rendered unusable during construction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n-ZA" dirty="0"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ZA" dirty="0">
                <a:latin typeface="Century Gothic" panose="020B0502020202020204" pitchFamily="34" charset="0"/>
                <a:ea typeface="Times New Roman" panose="02020603050405020304" pitchFamily="18" charset="0"/>
              </a:rPr>
              <a:t>Insufficient time to issue approvals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n-ZA" dirty="0"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ZA" dirty="0">
                <a:latin typeface="Century Gothic" panose="020B0502020202020204" pitchFamily="34" charset="0"/>
                <a:ea typeface="Times New Roman" panose="02020603050405020304" pitchFamily="18" charset="0"/>
              </a:rPr>
              <a:t>more than 400 license holders 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en-ZA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98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BC195-FF2A-41AF-8BBA-266D21CF874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A0D2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Solution</a:t>
            </a:r>
            <a:endParaRPr lang="en-ZA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7054EB9-2CA9-4F33-B30C-DBFAF86598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406839F-D7A4-4E5D-B93D-768AD4D1DB36}" type="slidenum">
              <a:rPr lang="en-ZA" smtClean="0"/>
              <a:pPr/>
              <a:t>4</a:t>
            </a:fld>
            <a:endParaRPr lang="en-ZA" dirty="0"/>
          </a:p>
        </p:txBody>
      </p:sp>
      <p:sp>
        <p:nvSpPr>
          <p:cNvPr id="9" name="Rectangle 8"/>
          <p:cNvSpPr/>
          <p:nvPr/>
        </p:nvSpPr>
        <p:spPr>
          <a:xfrm>
            <a:off x="408366" y="1124744"/>
            <a:ext cx="8327268" cy="391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ZA" dirty="0">
                <a:latin typeface="Century Gothic" panose="020B0502020202020204" pitchFamily="34" charset="0"/>
                <a:ea typeface="Times New Roman" panose="02020603050405020304" pitchFamily="18" charset="0"/>
              </a:rPr>
              <a:t>Clear guideline to the standards that all applicants must comply with: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ZA" dirty="0">
                <a:latin typeface="Century Gothic" panose="020B0502020202020204" pitchFamily="34" charset="0"/>
                <a:ea typeface="Times New Roman" panose="02020603050405020304" pitchFamily="18" charset="0"/>
              </a:rPr>
              <a:t>‘WAYLEAVE PROCESS AND STANDARDS FOR THE INSTALLATION OF SERVICES IN ROAD RESERVES Oct 2018’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n-ZA" dirty="0"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ZA" dirty="0">
                <a:latin typeface="Century Gothic" panose="020B0502020202020204" pitchFamily="34" charset="0"/>
                <a:ea typeface="Times New Roman" panose="02020603050405020304" pitchFamily="18" charset="0"/>
              </a:rPr>
              <a:t>Process Flow - The process to be followed for the application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n-ZA" dirty="0"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ZA" dirty="0">
                <a:latin typeface="Century Gothic" panose="020B0502020202020204" pitchFamily="34" charset="0"/>
                <a:ea typeface="Times New Roman" panose="02020603050405020304" pitchFamily="18" charset="0"/>
              </a:rPr>
              <a:t>Provision of Technical Specifications - The minimum construction standards for the installation of telecommunication and services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ZA" dirty="0"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ZA" dirty="0">
                <a:latin typeface="Century Gothic" panose="020B0502020202020204" pitchFamily="34" charset="0"/>
                <a:ea typeface="Times New Roman" panose="02020603050405020304" pitchFamily="18" charset="0"/>
              </a:rPr>
              <a:t>Need to allocate a dedicated space Monitored departmentally 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en-ZA" dirty="0">
              <a:ea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en-ZA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7015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flipH="1">
            <a:off x="3378047" y="1070164"/>
            <a:ext cx="1873294" cy="0"/>
          </a:xfrm>
          <a:prstGeom prst="line">
            <a:avLst/>
          </a:prstGeom>
          <a:ln>
            <a:prstDash val="dash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1" name="Rectangle 120"/>
          <p:cNvSpPr/>
          <p:nvPr/>
        </p:nvSpPr>
        <p:spPr>
          <a:xfrm>
            <a:off x="3758488" y="877802"/>
            <a:ext cx="1148726" cy="3390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964" dirty="0"/>
          </a:p>
        </p:txBody>
      </p:sp>
      <p:cxnSp>
        <p:nvCxnSpPr>
          <p:cNvPr id="259" name="Elbow Connector 258"/>
          <p:cNvCxnSpPr/>
          <p:nvPr/>
        </p:nvCxnSpPr>
        <p:spPr>
          <a:xfrm rot="5400000" flipH="1" flipV="1">
            <a:off x="3356749" y="2603336"/>
            <a:ext cx="2857346" cy="931840"/>
          </a:xfrm>
          <a:prstGeom prst="bentConnector3">
            <a:avLst>
              <a:gd name="adj1" fmla="val 761"/>
            </a:avLst>
          </a:prstGeom>
          <a:ln>
            <a:prstDash val="dashDot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6" name="Straight Connector 235"/>
          <p:cNvCxnSpPr>
            <a:stCxn id="118" idx="0"/>
            <a:endCxn id="145" idx="0"/>
          </p:cNvCxnSpPr>
          <p:nvPr/>
        </p:nvCxnSpPr>
        <p:spPr>
          <a:xfrm>
            <a:off x="2970085" y="2094352"/>
            <a:ext cx="23226" cy="7178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7" name="Elbow Connector 246"/>
          <p:cNvCxnSpPr>
            <a:stCxn id="123" idx="3"/>
          </p:cNvCxnSpPr>
          <p:nvPr/>
        </p:nvCxnSpPr>
        <p:spPr>
          <a:xfrm flipV="1">
            <a:off x="3548104" y="2438640"/>
            <a:ext cx="1128873" cy="780438"/>
          </a:xfrm>
          <a:prstGeom prst="bentConnector3">
            <a:avLst>
              <a:gd name="adj1" fmla="val 50000"/>
            </a:avLst>
          </a:prstGeom>
          <a:ln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9" name="Diamond 228"/>
          <p:cNvSpPr/>
          <p:nvPr/>
        </p:nvSpPr>
        <p:spPr>
          <a:xfrm>
            <a:off x="3766044" y="4070758"/>
            <a:ext cx="925817" cy="810091"/>
          </a:xfrm>
          <a:prstGeom prst="diamon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964" dirty="0"/>
          </a:p>
        </p:txBody>
      </p:sp>
      <p:sp>
        <p:nvSpPr>
          <p:cNvPr id="19" name="Diamond 18"/>
          <p:cNvSpPr/>
          <p:nvPr/>
        </p:nvSpPr>
        <p:spPr>
          <a:xfrm>
            <a:off x="2395821" y="766668"/>
            <a:ext cx="1172675" cy="1079728"/>
          </a:xfrm>
          <a:prstGeom prst="diamon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964" dirty="0"/>
          </a:p>
        </p:txBody>
      </p:sp>
      <p:sp>
        <p:nvSpPr>
          <p:cNvPr id="20" name="Rectangle 19"/>
          <p:cNvSpPr/>
          <p:nvPr/>
        </p:nvSpPr>
        <p:spPr>
          <a:xfrm>
            <a:off x="2413130" y="2027026"/>
            <a:ext cx="1148726" cy="4561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964" dirty="0"/>
          </a:p>
        </p:txBody>
      </p:sp>
      <p:sp>
        <p:nvSpPr>
          <p:cNvPr id="145" name="Diamond 144"/>
          <p:cNvSpPr/>
          <p:nvPr/>
        </p:nvSpPr>
        <p:spPr>
          <a:xfrm>
            <a:off x="2418948" y="2812165"/>
            <a:ext cx="1148726" cy="810091"/>
          </a:xfrm>
          <a:prstGeom prst="diamon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964" dirty="0"/>
          </a:p>
        </p:txBody>
      </p:sp>
      <p:sp>
        <p:nvSpPr>
          <p:cNvPr id="4" name="TextBox 3"/>
          <p:cNvSpPr txBox="1"/>
          <p:nvPr/>
        </p:nvSpPr>
        <p:spPr>
          <a:xfrm>
            <a:off x="2582110" y="1145773"/>
            <a:ext cx="795937" cy="63632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ZA" sz="589" dirty="0"/>
              <a:t>Applicant submit Wayleave  Application to relevant Directorate </a:t>
            </a:r>
            <a:r>
              <a:rPr lang="en-ZA" sz="589" dirty="0">
                <a:solidFill>
                  <a:srgbClr val="FF0000"/>
                </a:solidFill>
              </a:rPr>
              <a:t>Refer to Appendix A</a:t>
            </a:r>
            <a:endParaRPr lang="en-ZA" sz="589" dirty="0"/>
          </a:p>
        </p:txBody>
      </p:sp>
      <p:sp>
        <p:nvSpPr>
          <p:cNvPr id="2" name="TextBox 1"/>
          <p:cNvSpPr txBox="1"/>
          <p:nvPr/>
        </p:nvSpPr>
        <p:spPr>
          <a:xfrm>
            <a:off x="2117322" y="240075"/>
            <a:ext cx="3110465" cy="240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57" b="1" dirty="0"/>
              <a:t>Flow Diagram 2 - </a:t>
            </a:r>
            <a:r>
              <a:rPr lang="en-US" sz="964" b="1" dirty="0"/>
              <a:t>WAYLEAVE APPLICATION &amp; APPROVAL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2371613" y="2094352"/>
            <a:ext cx="1196945" cy="4549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ZA" sz="589" dirty="0"/>
              <a:t>Service Department assess application in terms of compliance with Submission Requirements 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2419931" y="3149003"/>
            <a:ext cx="1128174" cy="182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ZA" sz="589" dirty="0"/>
              <a:t>Application compliant?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3910703" y="4337172"/>
            <a:ext cx="636499" cy="364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ZA" sz="589" dirty="0"/>
              <a:t>Technical approval granted?</a:t>
            </a:r>
          </a:p>
        </p:txBody>
      </p:sp>
      <p:sp>
        <p:nvSpPr>
          <p:cNvPr id="161" name="Rectangle 160"/>
          <p:cNvSpPr/>
          <p:nvPr/>
        </p:nvSpPr>
        <p:spPr>
          <a:xfrm>
            <a:off x="4825552" y="5719956"/>
            <a:ext cx="839022" cy="7147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964" dirty="0">
              <a:noFill/>
            </a:endParaRPr>
          </a:p>
        </p:txBody>
      </p:sp>
      <p:sp>
        <p:nvSpPr>
          <p:cNvPr id="163" name="Rectangle 162"/>
          <p:cNvSpPr/>
          <p:nvPr/>
        </p:nvSpPr>
        <p:spPr>
          <a:xfrm>
            <a:off x="5996390" y="4212707"/>
            <a:ext cx="839022" cy="789086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964" dirty="0">
              <a:noFill/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6026227" y="4265122"/>
            <a:ext cx="785180" cy="998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ZA" sz="589" dirty="0"/>
              <a:t>Wayleave application approved </a:t>
            </a:r>
          </a:p>
          <a:p>
            <a:pPr algn="ctr"/>
            <a:r>
              <a:rPr lang="en-ZA" sz="589" dirty="0">
                <a:solidFill>
                  <a:srgbClr val="FF0000"/>
                </a:solidFill>
              </a:rPr>
              <a:t>Refer to Template 6 </a:t>
            </a:r>
            <a:endParaRPr lang="en-ZA" sz="589" dirty="0"/>
          </a:p>
          <a:p>
            <a:pPr algn="ctr"/>
            <a:r>
              <a:rPr lang="en-ZA" sz="589" dirty="0">
                <a:solidFill>
                  <a:srgbClr val="FF0000"/>
                </a:solidFill>
              </a:rPr>
              <a:t>and </a:t>
            </a:r>
          </a:p>
          <a:p>
            <a:pPr algn="ctr"/>
            <a:r>
              <a:rPr lang="en-ZA" sz="589" dirty="0"/>
              <a:t>Permit-to-Work prepared</a:t>
            </a:r>
          </a:p>
          <a:p>
            <a:pPr algn="ctr"/>
            <a:r>
              <a:rPr lang="en-ZA" sz="589" dirty="0">
                <a:solidFill>
                  <a:srgbClr val="FF0000"/>
                </a:solidFill>
              </a:rPr>
              <a:t>Refer to Template 7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4825553" y="5719955"/>
            <a:ext cx="804468" cy="998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ZA" sz="589" dirty="0"/>
              <a:t>Calculate full cost:  Admin Fee, Refundable Deposits and Non-Refundable Payments and advise Applicant accordingly</a:t>
            </a:r>
          </a:p>
          <a:p>
            <a:pPr algn="ctr"/>
            <a:r>
              <a:rPr lang="en-ZA" sz="589" dirty="0">
                <a:solidFill>
                  <a:srgbClr val="FF0000"/>
                </a:solidFill>
              </a:rPr>
              <a:t>Refer to Templates 2-5</a:t>
            </a:r>
          </a:p>
        </p:txBody>
      </p:sp>
      <p:sp>
        <p:nvSpPr>
          <p:cNvPr id="201" name="TextBox 200"/>
          <p:cNvSpPr txBox="1"/>
          <p:nvPr/>
        </p:nvSpPr>
        <p:spPr>
          <a:xfrm>
            <a:off x="3686659" y="3144563"/>
            <a:ext cx="271714" cy="323165"/>
          </a:xfrm>
          <a:prstGeom prst="rect">
            <a:avLst/>
          </a:prstGeom>
          <a:solidFill>
            <a:schemeClr val="bg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ZA" sz="750" dirty="0"/>
              <a:t>NO</a:t>
            </a:r>
          </a:p>
        </p:txBody>
      </p:sp>
      <p:sp>
        <p:nvSpPr>
          <p:cNvPr id="276" name="TextBox 275"/>
          <p:cNvSpPr txBox="1"/>
          <p:nvPr/>
        </p:nvSpPr>
        <p:spPr>
          <a:xfrm>
            <a:off x="4843178" y="4402357"/>
            <a:ext cx="271714" cy="323165"/>
          </a:xfrm>
          <a:prstGeom prst="rect">
            <a:avLst/>
          </a:prstGeom>
          <a:solidFill>
            <a:schemeClr val="bg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ZA" sz="750" dirty="0"/>
              <a:t>NO</a:t>
            </a:r>
          </a:p>
        </p:txBody>
      </p:sp>
      <p:cxnSp>
        <p:nvCxnSpPr>
          <p:cNvPr id="287" name="Straight Connector 286"/>
          <p:cNvCxnSpPr>
            <a:endCxn id="229" idx="1"/>
          </p:cNvCxnSpPr>
          <p:nvPr/>
        </p:nvCxnSpPr>
        <p:spPr>
          <a:xfrm>
            <a:off x="3428688" y="4475385"/>
            <a:ext cx="337356" cy="4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5" name="Straight Arrow Connector 294"/>
          <p:cNvCxnSpPr/>
          <p:nvPr/>
        </p:nvCxnSpPr>
        <p:spPr>
          <a:xfrm>
            <a:off x="4230206" y="4902423"/>
            <a:ext cx="0" cy="4947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1" name="TextBox 260"/>
          <p:cNvSpPr txBox="1"/>
          <p:nvPr/>
        </p:nvSpPr>
        <p:spPr>
          <a:xfrm>
            <a:off x="4085207" y="5397165"/>
            <a:ext cx="287492" cy="32316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ZA" sz="750" dirty="0"/>
              <a:t>YES</a:t>
            </a:r>
          </a:p>
        </p:txBody>
      </p:sp>
      <p:cxnSp>
        <p:nvCxnSpPr>
          <p:cNvPr id="306" name="Straight Arrow Connector 305"/>
          <p:cNvCxnSpPr>
            <a:stCxn id="145" idx="2"/>
          </p:cNvCxnSpPr>
          <p:nvPr/>
        </p:nvCxnSpPr>
        <p:spPr>
          <a:xfrm>
            <a:off x="2993311" y="3622256"/>
            <a:ext cx="6846" cy="5339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7" name="TextBox 226"/>
          <p:cNvSpPr txBox="1"/>
          <p:nvPr/>
        </p:nvSpPr>
        <p:spPr>
          <a:xfrm>
            <a:off x="2850548" y="3770469"/>
            <a:ext cx="287492" cy="32316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ZA" sz="750" dirty="0"/>
              <a:t>YES</a:t>
            </a:r>
          </a:p>
        </p:txBody>
      </p:sp>
      <p:sp>
        <p:nvSpPr>
          <p:cNvPr id="55" name="Rectangle 54"/>
          <p:cNvSpPr/>
          <p:nvPr/>
        </p:nvSpPr>
        <p:spPr>
          <a:xfrm>
            <a:off x="4676977" y="2196056"/>
            <a:ext cx="1148726" cy="5248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964" dirty="0"/>
          </a:p>
        </p:txBody>
      </p:sp>
      <p:sp>
        <p:nvSpPr>
          <p:cNvPr id="56" name="TextBox 55"/>
          <p:cNvSpPr txBox="1"/>
          <p:nvPr/>
        </p:nvSpPr>
        <p:spPr>
          <a:xfrm>
            <a:off x="4676978" y="2218040"/>
            <a:ext cx="1196945" cy="5456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ZA" sz="589" dirty="0"/>
              <a:t>Service Department to revert back to applicant (via e-mail) on outstanding items / issues pertaining to correctness of submission</a:t>
            </a:r>
            <a:endParaRPr lang="en-ZA" sz="482" i="1" dirty="0"/>
          </a:p>
        </p:txBody>
      </p:sp>
      <p:cxnSp>
        <p:nvCxnSpPr>
          <p:cNvPr id="26" name="Elbow Connector 25"/>
          <p:cNvCxnSpPr>
            <a:endCxn id="19" idx="3"/>
          </p:cNvCxnSpPr>
          <p:nvPr/>
        </p:nvCxnSpPr>
        <p:spPr>
          <a:xfrm rot="10800000">
            <a:off x="3568497" y="1306533"/>
            <a:ext cx="1108481" cy="948578"/>
          </a:xfrm>
          <a:prstGeom prst="bentConnector3">
            <a:avLst>
              <a:gd name="adj1" fmla="val 50000"/>
            </a:avLst>
          </a:prstGeom>
          <a:ln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6" name="Straight Arrow Connector 225"/>
          <p:cNvCxnSpPr>
            <a:stCxn id="19" idx="2"/>
            <a:endCxn id="20" idx="0"/>
          </p:cNvCxnSpPr>
          <p:nvPr/>
        </p:nvCxnSpPr>
        <p:spPr>
          <a:xfrm>
            <a:off x="2982159" y="1846397"/>
            <a:ext cx="5334" cy="1806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2582110" y="4212707"/>
            <a:ext cx="839022" cy="52535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964" dirty="0">
              <a:noFill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2597033" y="4359969"/>
            <a:ext cx="839022" cy="364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ZA" sz="589" dirty="0"/>
              <a:t>Technical Assessment commences 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6013667" y="5797856"/>
            <a:ext cx="839022" cy="5539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964" dirty="0">
              <a:noFill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6030944" y="6018885"/>
            <a:ext cx="804468" cy="273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ZA" sz="589" dirty="0"/>
              <a:t>Applicant to pay fees as per invoicing</a:t>
            </a: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2241016" y="1070164"/>
            <a:ext cx="424333" cy="0"/>
          </a:xfrm>
          <a:prstGeom prst="line">
            <a:avLst/>
          </a:prstGeom>
          <a:ln>
            <a:prstDash val="dash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257457" y="1070164"/>
            <a:ext cx="0" cy="3405640"/>
          </a:xfrm>
          <a:prstGeom prst="line">
            <a:avLst/>
          </a:prstGeom>
          <a:ln>
            <a:prstDash val="dash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endCxn id="96" idx="1"/>
          </p:cNvCxnSpPr>
          <p:nvPr/>
        </p:nvCxnSpPr>
        <p:spPr>
          <a:xfrm>
            <a:off x="2264785" y="4475385"/>
            <a:ext cx="317326" cy="1"/>
          </a:xfrm>
          <a:prstGeom prst="straightConnector1">
            <a:avLst/>
          </a:prstGeom>
          <a:ln>
            <a:prstDash val="dashDot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261" idx="2"/>
          </p:cNvCxnSpPr>
          <p:nvPr/>
        </p:nvCxnSpPr>
        <p:spPr>
          <a:xfrm>
            <a:off x="4228952" y="5562046"/>
            <a:ext cx="1254" cy="5000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228952" y="6062082"/>
            <a:ext cx="596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 flipV="1">
            <a:off x="5245064" y="1047322"/>
            <a:ext cx="6278" cy="593261"/>
          </a:xfrm>
          <a:prstGeom prst="line">
            <a:avLst/>
          </a:prstGeom>
          <a:ln>
            <a:prstDash val="dash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3721028" y="881461"/>
            <a:ext cx="1196945" cy="364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ZA" sz="589" dirty="0"/>
              <a:t>After resubmission, process can forward directly to Technical Assessment</a:t>
            </a:r>
            <a:endParaRPr lang="en-ZA" sz="482" i="1" dirty="0"/>
          </a:p>
        </p:txBody>
      </p:sp>
      <p:cxnSp>
        <p:nvCxnSpPr>
          <p:cNvPr id="8" name="Straight Arrow Connector 7"/>
          <p:cNvCxnSpPr>
            <a:stCxn id="161" idx="3"/>
            <a:endCxn id="105" idx="1"/>
          </p:cNvCxnSpPr>
          <p:nvPr/>
        </p:nvCxnSpPr>
        <p:spPr>
          <a:xfrm flipV="1">
            <a:off x="5664575" y="6074832"/>
            <a:ext cx="349092" cy="24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05" idx="0"/>
            <a:endCxn id="163" idx="2"/>
          </p:cNvCxnSpPr>
          <p:nvPr/>
        </p:nvCxnSpPr>
        <p:spPr>
          <a:xfrm flipH="1" flipV="1">
            <a:off x="6415901" y="5001793"/>
            <a:ext cx="17277" cy="7960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3863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BC195-FF2A-41AF-8BBA-266D21CF874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A0D2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ECSA Registered Engineer</a:t>
            </a:r>
            <a:endParaRPr lang="en-ZA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7054EB9-2CA9-4F33-B30C-DBFAF86598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406839F-D7A4-4E5D-B93D-768AD4D1DB36}" type="slidenum">
              <a:rPr lang="en-ZA" smtClean="0"/>
              <a:pPr/>
              <a:t>6</a:t>
            </a:fld>
            <a:endParaRPr lang="en-ZA" dirty="0"/>
          </a:p>
        </p:txBody>
      </p:sp>
      <p:sp>
        <p:nvSpPr>
          <p:cNvPr id="9" name="Rectangle 8"/>
          <p:cNvSpPr/>
          <p:nvPr/>
        </p:nvSpPr>
        <p:spPr>
          <a:xfrm>
            <a:off x="408366" y="1124744"/>
            <a:ext cx="8327268" cy="200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The Network Licensee / Service Owner shall appoint an ECSA registered Civil Engineer to oversee the installation of the network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n-GB" dirty="0">
              <a:latin typeface="Century Gothic" panose="020B0502020202020204" pitchFamily="34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ZA" dirty="0">
                <a:latin typeface="Century Gothic" panose="020B0502020202020204" pitchFamily="34" charset="0"/>
                <a:ea typeface="Times New Roman" panose="02020603050405020304" pitchFamily="18" charset="0"/>
              </a:rPr>
              <a:t>The appointed Engineer must have sufficient competency in Road Building and Materials.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en-ZA" dirty="0">
              <a:effectLst/>
              <a:ea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2863441"/>
            <a:ext cx="4663665" cy="372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4565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BC195-FF2A-41AF-8BBA-266D21CF874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A0D2"/>
          </a:solidFill>
        </p:spPr>
        <p:txBody>
          <a:bodyPr/>
          <a:lstStyle/>
          <a:p>
            <a:r>
              <a:rPr lang="en-ZA" dirty="0">
                <a:solidFill>
                  <a:schemeClr val="bg1"/>
                </a:solidFill>
              </a:rPr>
              <a:t>CIDB Registered Contractors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7054EB9-2CA9-4F33-B30C-DBFAF86598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406839F-D7A4-4E5D-B93D-768AD4D1DB36}" type="slidenum">
              <a:rPr lang="en-ZA" smtClean="0"/>
              <a:pPr/>
              <a:t>7</a:t>
            </a:fld>
            <a:endParaRPr lang="en-ZA" dirty="0"/>
          </a:p>
        </p:txBody>
      </p:sp>
      <p:sp>
        <p:nvSpPr>
          <p:cNvPr id="9" name="Rectangle 8"/>
          <p:cNvSpPr/>
          <p:nvPr/>
        </p:nvSpPr>
        <p:spPr>
          <a:xfrm>
            <a:off x="408366" y="1124744"/>
            <a:ext cx="8327268" cy="2940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All installations and reinstatements done for or on behalf of a Network Licensee and/or Service Owner shall be undertaken by a CIDB registered contractor with a minimum 3CE designation and with a grading appropriate to the value of the contract. 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ZA" dirty="0">
                <a:latin typeface="Century Gothic" panose="020B0502020202020204" pitchFamily="34" charset="0"/>
                <a:ea typeface="Times New Roman" panose="02020603050405020304" pitchFamily="18" charset="0"/>
              </a:rPr>
              <a:t>The appointed Engineer must have sufficient competency in Road Building and Materials to advise regarding the requirements for the trench backfill, layer works and surfacing.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en-ZA" dirty="0">
              <a:effectLst/>
              <a:ea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1859" y="3852964"/>
            <a:ext cx="5059587" cy="2846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194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BC195-FF2A-41AF-8BBA-266D21CF874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A0D2"/>
          </a:solidFill>
        </p:spPr>
        <p:txBody>
          <a:bodyPr/>
          <a:lstStyle/>
          <a:p>
            <a:r>
              <a:rPr lang="en-ZA" dirty="0">
                <a:solidFill>
                  <a:schemeClr val="bg1"/>
                </a:solidFill>
              </a:rPr>
              <a:t>Trenching vs Directional Drilling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7054EB9-2CA9-4F33-B30C-DBFAF86598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406839F-D7A4-4E5D-B93D-768AD4D1DB36}" type="slidenum">
              <a:rPr lang="en-ZA" smtClean="0"/>
              <a:pPr/>
              <a:t>8</a:t>
            </a:fld>
            <a:endParaRPr lang="en-ZA" dirty="0"/>
          </a:p>
        </p:txBody>
      </p:sp>
      <p:sp>
        <p:nvSpPr>
          <p:cNvPr id="9" name="Rectangle 8"/>
          <p:cNvSpPr/>
          <p:nvPr/>
        </p:nvSpPr>
        <p:spPr>
          <a:xfrm>
            <a:off x="408366" y="1124744"/>
            <a:ext cx="8327268" cy="295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ZA" dirty="0">
                <a:latin typeface="Century Gothic" panose="020B0502020202020204" pitchFamily="34" charset="0"/>
              </a:rPr>
              <a:t>No open trenching or micro trenching will be allowed in the roadway without the written permission of the City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n-ZA" dirty="0">
              <a:latin typeface="Century Gothic" panose="020B0502020202020204" pitchFamily="34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ZA" dirty="0">
                <a:latin typeface="Century Gothic" panose="020B0502020202020204" pitchFamily="34" charset="0"/>
              </a:rPr>
              <a:t>All road crossings shall be done by directional drilling. 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ZA" dirty="0">
              <a:latin typeface="Century Gothic" panose="020B0502020202020204" pitchFamily="34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ZA" dirty="0">
                <a:latin typeface="Century Gothic" panose="020B0502020202020204" pitchFamily="34" charset="0"/>
              </a:rPr>
              <a:t>Thrust boring will not be allowed.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n-ZA" dirty="0">
              <a:latin typeface="Century Gothic" panose="020B0502020202020204" pitchFamily="34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ZA" dirty="0">
                <a:latin typeface="Century Gothic" panose="020B0502020202020204" pitchFamily="34" charset="0"/>
              </a:rPr>
              <a:t>Where conditions do not allow and only with the written permission of the Directorate:  TDA will open trenches be allowed.</a:t>
            </a:r>
            <a:endParaRPr lang="en-ZA" dirty="0">
              <a:effectLst/>
              <a:latin typeface="Century Gothic" panose="020B0502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5318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BC195-FF2A-41AF-8BBA-266D21CF874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A0D2"/>
          </a:solidFill>
        </p:spPr>
        <p:txBody>
          <a:bodyPr>
            <a:normAutofit/>
          </a:bodyPr>
          <a:lstStyle/>
          <a:p>
            <a:r>
              <a:rPr lang="en-ZA" dirty="0">
                <a:solidFill>
                  <a:schemeClr val="bg1"/>
                </a:solidFill>
              </a:rPr>
              <a:t>‘One Trench’ or Co-building Methodology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7054EB9-2CA9-4F33-B30C-DBFAF86598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406839F-D7A4-4E5D-B93D-768AD4D1DB36}" type="slidenum">
              <a:rPr lang="en-ZA" smtClean="0"/>
              <a:pPr/>
              <a:t>9</a:t>
            </a:fld>
            <a:endParaRPr lang="en-ZA" dirty="0"/>
          </a:p>
        </p:txBody>
      </p:sp>
      <p:sp>
        <p:nvSpPr>
          <p:cNvPr id="9" name="Rectangle 8"/>
          <p:cNvSpPr/>
          <p:nvPr/>
        </p:nvSpPr>
        <p:spPr>
          <a:xfrm>
            <a:off x="408366" y="1124744"/>
            <a:ext cx="8327268" cy="1685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ZA" dirty="0">
                <a:latin typeface="Century Gothic" panose="020B0502020202020204" pitchFamily="34" charset="0"/>
              </a:rPr>
              <a:t>All Network Licensees and/or Service Owners make use of the same space allocation (One Trench) for telecommunication services in the road reserve. 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ZA" dirty="0">
                <a:latin typeface="Century Gothic" panose="020B0502020202020204" pitchFamily="34" charset="0"/>
              </a:rPr>
              <a:t>The maximum permissible space allocation per route for all networks will be 1.0m wide</a:t>
            </a:r>
          </a:p>
        </p:txBody>
      </p:sp>
    </p:spTree>
    <p:extLst>
      <p:ext uri="{BB962C8B-B14F-4D97-AF65-F5344CB8AC3E}">
        <p14:creationId xmlns:p14="http://schemas.microsoft.com/office/powerpoint/2010/main" val="99206034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rzeEFIP.Ei5yEnCfpKiJg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rzeEFIP.Ei5yEnCfpKiJg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rzeEFIP.Ei5yEnCfpKiJg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rzeEFIP.Ei5yEnCfpKiJg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rzeEFIP.Ei5yEnCfpKiJg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rzeEFIP.Ei5yEnCfpKiJ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rzeEFIP.Ei5yEnCfpKiJ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rzeEFIP.Ei5yEnCfpKiJ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rzeEFIP.Ei5yEnCfpKiJ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UOUbyN0kCIIzcNAHpeT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rzeEFIP.Ei5yEnCfpKiJg"/>
</p:tagLst>
</file>

<file path=ppt/theme/theme1.xml><?xml version="1.0" encoding="utf-8"?>
<a:theme xmlns:a="http://schemas.openxmlformats.org/drawingml/2006/main" name="City of Cape Town PPT">
  <a:themeElements>
    <a:clrScheme name="Custom 2">
      <a:dk1>
        <a:sysClr val="windowText" lastClr="000000"/>
      </a:dk1>
      <a:lt1>
        <a:sysClr val="window" lastClr="FFFFFF"/>
      </a:lt1>
      <a:dk2>
        <a:srgbClr val="BACF00"/>
      </a:dk2>
      <a:lt2>
        <a:srgbClr val="0098C5"/>
      </a:lt2>
      <a:accent1>
        <a:srgbClr val="C8006F"/>
      </a:accent1>
      <a:accent2>
        <a:srgbClr val="005870"/>
      </a:accent2>
      <a:accent3>
        <a:srgbClr val="446414"/>
      </a:accent3>
      <a:accent4>
        <a:srgbClr val="9D2235"/>
      </a:accent4>
      <a:accent5>
        <a:srgbClr val="47292E"/>
      </a:accent5>
      <a:accent6>
        <a:srgbClr val="98871F"/>
      </a:accent6>
      <a:hlink>
        <a:srgbClr val="C9571E"/>
      </a:hlink>
      <a:folHlink>
        <a:srgbClr val="63351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B79F2A3FD13C498D10409763D9C36F" ma:contentTypeVersion="2" ma:contentTypeDescription="Create a new document." ma:contentTypeScope="" ma:versionID="0e6803d2e162ef377660cb665923db47">
  <xsd:schema xmlns:xsd="http://www.w3.org/2001/XMLSchema" xmlns:xs="http://www.w3.org/2001/XMLSchema" xmlns:p="http://schemas.microsoft.com/office/2006/metadata/properties" xmlns:ns2="59dc5c09-d466-4766-9773-58c09d391867" targetNamespace="http://schemas.microsoft.com/office/2006/metadata/properties" ma:root="true" ma:fieldsID="bd9557e30c5470941a32d9299034865d" ns2:_="">
    <xsd:import namespace="59dc5c09-d466-4766-9773-58c09d39186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dc5c09-d466-4766-9773-58c09d39186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6A41101-5A36-4C5A-BDB0-893FFF3034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dc5c09-d466-4766-9773-58c09d3918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E688910-3174-48D9-B6F7-CF2AA9D03FFC}">
  <ds:schemaRefs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59dc5c09-d466-4766-9773-58c09d391867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18FA98D-0BF1-4A52-9B52-21D3A4B23FF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103667</TotalTime>
  <Words>555</Words>
  <Application>Microsoft Office PowerPoint</Application>
  <PresentationFormat>On-screen Show (4:3)</PresentationFormat>
  <Paragraphs>91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Century Gothic</vt:lpstr>
      <vt:lpstr>City of Cape Town PPT</vt:lpstr>
      <vt:lpstr>URBAN MOBILITY - WAYLEAVE PROCESS AND STANDARDS</vt:lpstr>
      <vt:lpstr>Legislation</vt:lpstr>
      <vt:lpstr>Challenges</vt:lpstr>
      <vt:lpstr>Solution</vt:lpstr>
      <vt:lpstr>PowerPoint Presentation</vt:lpstr>
      <vt:lpstr>ECSA Registered Engineer</vt:lpstr>
      <vt:lpstr>CIDB Registered Contractors</vt:lpstr>
      <vt:lpstr>Trenching vs Directional Drilling</vt:lpstr>
      <vt:lpstr>‘One Trench’ or Co-building Methodology</vt:lpstr>
      <vt:lpstr>THANK YOU</vt:lpstr>
    </vt:vector>
  </TitlesOfParts>
  <Company>City of Cape Town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 Template - CCT Standard</dc:title>
  <dc:creator>Carol Avenant</dc:creator>
  <cp:lastModifiedBy>Hazel Brown</cp:lastModifiedBy>
  <cp:revision>1850</cp:revision>
  <cp:lastPrinted>2020-10-23T10:00:13Z</cp:lastPrinted>
  <dcterms:created xsi:type="dcterms:W3CDTF">2014-08-19T13:22:20Z</dcterms:created>
  <dcterms:modified xsi:type="dcterms:W3CDTF">2022-04-19T09:56:05Z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0x0101007DB79F2A3FD13C498D10409763D9C36F</vt:lpwstr>
  </property>
</Properties>
</file>