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72" r:id="rId5"/>
    <p:sldId id="288" r:id="rId6"/>
    <p:sldId id="286" r:id="rId7"/>
    <p:sldId id="287" r:id="rId8"/>
    <p:sldId id="290" r:id="rId9"/>
    <p:sldId id="291" r:id="rId10"/>
    <p:sldId id="293" r:id="rId11"/>
    <p:sldId id="295" r:id="rId12"/>
    <p:sldId id="296" r:id="rId13"/>
    <p:sldId id="294" r:id="rId14"/>
    <p:sldId id="297" r:id="rId15"/>
    <p:sldId id="298" r:id="rId16"/>
    <p:sldId id="299" r:id="rId17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155"/>
    <a:srgbClr val="008D8A"/>
    <a:srgbClr val="B37413"/>
    <a:srgbClr val="B57C63"/>
    <a:srgbClr val="69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E2723-88DD-422C-BA97-0620024EFAC2}" type="datetimeFigureOut">
              <a:rPr lang="en-ZA" smtClean="0"/>
              <a:t>2023/11/22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BFB2E-116C-4B99-BBBB-10D327A692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708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  <a:lumOff val="50000"/>
                </a:schemeClr>
              </a:gs>
              <a:gs pos="91143">
                <a:srgbClr val="6B6B6B"/>
              </a:gs>
              <a:gs pos="83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1500000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69635"/>
            <a:ext cx="12192000" cy="29883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9845" y="6355505"/>
            <a:ext cx="1062155" cy="49059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5" y="527717"/>
            <a:ext cx="4503481" cy="4367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84" y="5216919"/>
            <a:ext cx="1857561" cy="62570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 userDrawn="1"/>
        </p:nvCxnSpPr>
        <p:spPr>
          <a:xfrm>
            <a:off x="611512" y="5842623"/>
            <a:ext cx="9110712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1512" y="5365914"/>
            <a:ext cx="9110712" cy="43636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ZA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South African Forum of Civil Engineering Contractors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49B5-6497-4DA9-B75A-876034BF2CD2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5667251"/>
            <a:ext cx="1018009" cy="98787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46" y="6601334"/>
            <a:ext cx="486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EE6E-6D3B-4561-97C6-47C964CF1DDE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5667251"/>
            <a:ext cx="1018009" cy="98787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D8-8B98-4DDC-B16B-BDD5DC886110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E53F-116B-493C-A45F-FB0F20FA56EA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F79-E133-4806-BFFB-EB1380722D5D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2993-F62C-4643-AAA9-D334C9701C18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452814"/>
            <a:ext cx="1018009" cy="987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446" y="6341253"/>
            <a:ext cx="1062155" cy="490599"/>
          </a:xfrm>
        </p:spPr>
        <p:txBody>
          <a:bodyPr/>
          <a:lstStyle>
            <a:lvl1pPr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51" y="434826"/>
            <a:ext cx="1030748" cy="100023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A8EF-1CA7-492F-AE78-D541354F6727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447188"/>
            <a:ext cx="1018009" cy="987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CD2-3896-4E8C-B6A0-94C99820CC41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447188"/>
            <a:ext cx="1018009" cy="98787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A470-D7FB-45FD-B978-462376EB2AED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447188"/>
            <a:ext cx="1018009" cy="98787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306E-B563-48EA-A7AD-DE3E4D029813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447188"/>
            <a:ext cx="1018009" cy="98787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40AD-021C-40EA-9C8D-71F23C19CB4D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447188"/>
            <a:ext cx="1018009" cy="98787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332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9" y="4885744"/>
            <a:ext cx="8281521" cy="1946108"/>
          </a:xfrm>
          <a:prstGeom prst="rect">
            <a:avLst/>
          </a:prstGeom>
        </p:spPr>
      </p:pic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08ED-54F2-4AFA-A1D2-235A5089F1A1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0" y="447188"/>
            <a:ext cx="1018009" cy="98787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0" y="6615207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1208" y="4885744"/>
            <a:ext cx="8281521" cy="1946108"/>
          </a:xfrm>
          <a:prstGeom prst="rect">
            <a:avLst/>
          </a:prstGeom>
        </p:spPr>
      </p:pic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E1339B0-23AF-4A2F-A963-5FA15A4DB1FA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reeform 6"/>
          <p:cNvSpPr/>
          <p:nvPr userDrawn="1"/>
        </p:nvSpPr>
        <p:spPr bwMode="auto">
          <a:xfrm>
            <a:off x="0" y="0"/>
            <a:ext cx="6480313" cy="11619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90" y="265574"/>
            <a:ext cx="4852988" cy="582566"/>
          </a:xfrm>
        </p:spPr>
        <p:txBody>
          <a:bodyPr anchor="b">
            <a:normAutofit/>
          </a:bodyPr>
          <a:lstStyle>
            <a:lvl1pPr algn="l">
              <a:defRPr sz="24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89" y="254533"/>
            <a:ext cx="611717" cy="59360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641" y="6598221"/>
            <a:ext cx="4504798" cy="2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South African Forum of Civil Engineering Contractors</a:t>
            </a:r>
            <a:r>
              <a:rPr lang="en-ZA" sz="1000" b="1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 |  LR 2/6/3/138</a:t>
            </a:r>
            <a:endParaRPr lang="en-ZA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29845" y="6370319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9D53D9-1695-4224-807C-74325AFFB2FF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9845" y="6359567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lie@safcec.org.za" TargetMode="External"/><Relationship Id="rId2" Type="http://schemas.openxmlformats.org/officeDocument/2006/relationships/hyperlink" Target="https://roe.fem.co.za/Stats#/Accident-Stat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INCIDENT STATISTICS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82388" y="2307102"/>
            <a:ext cx="11632947" cy="40341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/>
              <a:t>Purpose of statistics</a:t>
            </a:r>
          </a:p>
          <a:p>
            <a:pPr lvl="1"/>
            <a:r>
              <a:rPr lang="en-ZA" sz="2200" dirty="0"/>
              <a:t>Analyse</a:t>
            </a:r>
          </a:p>
          <a:p>
            <a:pPr lvl="1"/>
            <a:r>
              <a:rPr lang="en-ZA" sz="2200" dirty="0"/>
              <a:t>Determine trends</a:t>
            </a:r>
          </a:p>
          <a:p>
            <a:pPr lvl="1"/>
            <a:r>
              <a:rPr lang="en-ZA" sz="2200" dirty="0"/>
              <a:t>Preventive measures</a:t>
            </a:r>
          </a:p>
          <a:p>
            <a:pPr lvl="1"/>
            <a:r>
              <a:rPr lang="en-ZA" sz="2200" dirty="0"/>
              <a:t>Change behaviour</a:t>
            </a:r>
          </a:p>
          <a:p>
            <a:pPr lvl="1"/>
            <a:endParaRPr lang="en-ZA" sz="2200" dirty="0"/>
          </a:p>
          <a:p>
            <a:r>
              <a:rPr lang="en-ZA" sz="2400" dirty="0"/>
              <a:t>Disadvantages of statistics</a:t>
            </a:r>
          </a:p>
          <a:p>
            <a:pPr lvl="1"/>
            <a:r>
              <a:rPr lang="en-ZA" sz="2200" dirty="0"/>
              <a:t>Bragging</a:t>
            </a:r>
          </a:p>
          <a:p>
            <a:pPr lvl="1"/>
            <a:r>
              <a:rPr lang="en-ZA" sz="2200" dirty="0"/>
              <a:t>Manipulated</a:t>
            </a:r>
          </a:p>
          <a:p>
            <a:pPr lvl="1"/>
            <a:r>
              <a:rPr lang="en-ZA" sz="2200" dirty="0"/>
              <a:t>Competitive benefits e.g. winning tenders</a:t>
            </a:r>
          </a:p>
          <a:p>
            <a:pPr marL="457200" lvl="1" indent="0">
              <a:buNone/>
            </a:pPr>
            <a:endParaRPr lang="en-ZA" sz="2200" dirty="0"/>
          </a:p>
          <a:p>
            <a:r>
              <a:rPr lang="en-ZA" sz="2400" dirty="0"/>
              <a:t>Case study</a:t>
            </a:r>
          </a:p>
          <a:p>
            <a:endParaRPr lang="en-ZA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20935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A01AE2-79F9-4052-5101-C72C9E0D8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34180"/>
              </p:ext>
            </p:extLst>
          </p:nvPr>
        </p:nvGraphicFramePr>
        <p:xfrm>
          <a:off x="150016" y="1539523"/>
          <a:ext cx="11891965" cy="5273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1195">
                  <a:extLst>
                    <a:ext uri="{9D8B030D-6E8A-4147-A177-3AD203B41FA5}">
                      <a16:colId xmlns:a16="http://schemas.microsoft.com/office/drawing/2014/main" val="2797792179"/>
                    </a:ext>
                  </a:extLst>
                </a:gridCol>
                <a:gridCol w="1206795">
                  <a:extLst>
                    <a:ext uri="{9D8B030D-6E8A-4147-A177-3AD203B41FA5}">
                      <a16:colId xmlns:a16="http://schemas.microsoft.com/office/drawing/2014/main" val="3140467607"/>
                    </a:ext>
                  </a:extLst>
                </a:gridCol>
                <a:gridCol w="1206795">
                  <a:extLst>
                    <a:ext uri="{9D8B030D-6E8A-4147-A177-3AD203B41FA5}">
                      <a16:colId xmlns:a16="http://schemas.microsoft.com/office/drawing/2014/main" val="1997330140"/>
                    </a:ext>
                  </a:extLst>
                </a:gridCol>
                <a:gridCol w="1206795">
                  <a:extLst>
                    <a:ext uri="{9D8B030D-6E8A-4147-A177-3AD203B41FA5}">
                      <a16:colId xmlns:a16="http://schemas.microsoft.com/office/drawing/2014/main" val="1262814321"/>
                    </a:ext>
                  </a:extLst>
                </a:gridCol>
                <a:gridCol w="1206795">
                  <a:extLst>
                    <a:ext uri="{9D8B030D-6E8A-4147-A177-3AD203B41FA5}">
                      <a16:colId xmlns:a16="http://schemas.microsoft.com/office/drawing/2014/main" val="2351696049"/>
                    </a:ext>
                  </a:extLst>
                </a:gridCol>
                <a:gridCol w="1206795">
                  <a:extLst>
                    <a:ext uri="{9D8B030D-6E8A-4147-A177-3AD203B41FA5}">
                      <a16:colId xmlns:a16="http://schemas.microsoft.com/office/drawing/2014/main" val="2014465355"/>
                    </a:ext>
                  </a:extLst>
                </a:gridCol>
                <a:gridCol w="1206795">
                  <a:extLst>
                    <a:ext uri="{9D8B030D-6E8A-4147-A177-3AD203B41FA5}">
                      <a16:colId xmlns:a16="http://schemas.microsoft.com/office/drawing/2014/main" val="247163993"/>
                    </a:ext>
                  </a:extLst>
                </a:gridCol>
              </a:tblGrid>
              <a:tr h="3056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CAUSE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PERMANENT DISABILITIES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507657"/>
                  </a:ext>
                </a:extLst>
              </a:tr>
              <a:tr h="3056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NOT RESULTING IN PENSION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RESULTING IN PENSION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35302"/>
                  </a:ext>
                </a:extLst>
              </a:tr>
              <a:tr h="3056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2021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2022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2023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2021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2022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2023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323625228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ACCIDENT TYPE NEC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8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2075382689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AWAITING INFORMATION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8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140896403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CAUGHT IN, ON BETWEEN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77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90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46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3303089829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CONTACT ELECTRIC CURRENT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6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6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15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2758388141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CONTACT WITH TEMP EXTREMES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14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16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3682400604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FALL ON TO DIFFERENT LEVELS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110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94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73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4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3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2016114501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FALL ON TO SAME LEVEL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37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40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843076369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INHALATION ABSORPTION INGESTION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4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2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660797373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MOTOR VEHICLE ACCIDENT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45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74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57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3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9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3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92795299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SLIP OR OVER-EXERTION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36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62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27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0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0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3192606496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STRIKING AGAINST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43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64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25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3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1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1398464247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STRUCK BY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146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158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108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8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6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4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1290187886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UNCLASSIFIED - NOT SUFF DATA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0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0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3877328256"/>
                  </a:ext>
                </a:extLst>
              </a:tr>
              <a:tr h="3056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TOTAL FOR YEAR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523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623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391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32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>
                          <a:effectLst/>
                        </a:rPr>
                        <a:t>26</a:t>
                      </a:r>
                      <a:endParaRPr lang="en-ZA" sz="20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12</a:t>
                      </a:r>
                      <a:endParaRPr lang="en-ZA" sz="20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ctr"/>
                </a:tc>
                <a:extLst>
                  <a:ext uri="{0D108BD9-81ED-4DB2-BD59-A6C34878D82A}">
                    <a16:rowId xmlns:a16="http://schemas.microsoft.com/office/drawing/2014/main" val="3603381456"/>
                  </a:ext>
                </a:extLst>
              </a:tr>
            </a:tbl>
          </a:graphicData>
        </a:graphic>
      </p:graphicFrame>
      <p:sp>
        <p:nvSpPr>
          <p:cNvPr id="6" name="Star: 8 Points 5">
            <a:extLst>
              <a:ext uri="{FF2B5EF4-FFF2-40B4-BE49-F238E27FC236}">
                <a16:creationId xmlns:a16="http://schemas.microsoft.com/office/drawing/2014/main" id="{9E1CB4BE-0A39-45CB-C954-4C0BF3CD11C2}"/>
              </a:ext>
            </a:extLst>
          </p:cNvPr>
          <p:cNvSpPr/>
          <p:nvPr/>
        </p:nvSpPr>
        <p:spPr>
          <a:xfrm>
            <a:off x="10898359" y="369107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8" name="Star: 8 Points 7">
            <a:extLst>
              <a:ext uri="{FF2B5EF4-FFF2-40B4-BE49-F238E27FC236}">
                <a16:creationId xmlns:a16="http://schemas.microsoft.com/office/drawing/2014/main" id="{0B7C0372-C6B3-6A24-212B-107025F4C893}"/>
              </a:ext>
            </a:extLst>
          </p:cNvPr>
          <p:cNvSpPr/>
          <p:nvPr/>
        </p:nvSpPr>
        <p:spPr>
          <a:xfrm>
            <a:off x="10898359" y="4006582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A2FDC70A-3488-38C9-A987-60E17B8614A6}"/>
              </a:ext>
            </a:extLst>
          </p:cNvPr>
          <p:cNvSpPr/>
          <p:nvPr/>
        </p:nvSpPr>
        <p:spPr>
          <a:xfrm>
            <a:off x="10908315" y="3089635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98A3669B-5FF5-7B86-2D55-886FD9308756}"/>
              </a:ext>
            </a:extLst>
          </p:cNvPr>
          <p:cNvSpPr/>
          <p:nvPr/>
        </p:nvSpPr>
        <p:spPr>
          <a:xfrm>
            <a:off x="9677703" y="4947388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22ED1F10-6993-3108-CFD4-BFF141042CDB}"/>
              </a:ext>
            </a:extLst>
          </p:cNvPr>
          <p:cNvSpPr/>
          <p:nvPr/>
        </p:nvSpPr>
        <p:spPr>
          <a:xfrm>
            <a:off x="10898359" y="4947388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F22E2629-4C96-48B5-AD66-7A8C4861F346}"/>
              </a:ext>
            </a:extLst>
          </p:cNvPr>
          <p:cNvSpPr/>
          <p:nvPr/>
        </p:nvSpPr>
        <p:spPr>
          <a:xfrm>
            <a:off x="9677703" y="4014578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9F7FC930-B7D7-E604-3128-189B1D0554F4}"/>
              </a:ext>
            </a:extLst>
          </p:cNvPr>
          <p:cNvSpPr/>
          <p:nvPr/>
        </p:nvSpPr>
        <p:spPr>
          <a:xfrm>
            <a:off x="10908315" y="589831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64F4B0D3-7472-29CA-9D7E-F703A3483341}"/>
              </a:ext>
            </a:extLst>
          </p:cNvPr>
          <p:cNvSpPr/>
          <p:nvPr/>
        </p:nvSpPr>
        <p:spPr>
          <a:xfrm>
            <a:off x="9723586" y="5880198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6" name="Star: 8 Points 15">
            <a:extLst>
              <a:ext uri="{FF2B5EF4-FFF2-40B4-BE49-F238E27FC236}">
                <a16:creationId xmlns:a16="http://schemas.microsoft.com/office/drawing/2014/main" id="{A25CA558-9777-DE2F-8AFF-788AB43D7D71}"/>
              </a:ext>
            </a:extLst>
          </p:cNvPr>
          <p:cNvSpPr/>
          <p:nvPr/>
        </p:nvSpPr>
        <p:spPr>
          <a:xfrm>
            <a:off x="8446963" y="4965363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7" name="Star: 8 Points 16">
            <a:extLst>
              <a:ext uri="{FF2B5EF4-FFF2-40B4-BE49-F238E27FC236}">
                <a16:creationId xmlns:a16="http://schemas.microsoft.com/office/drawing/2014/main" id="{FA9C73F1-42E6-F603-DC14-1921716E7301}"/>
              </a:ext>
            </a:extLst>
          </p:cNvPr>
          <p:cNvSpPr/>
          <p:nvPr/>
        </p:nvSpPr>
        <p:spPr>
          <a:xfrm>
            <a:off x="8466922" y="403093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18" name="Star: 8 Points 17">
            <a:extLst>
              <a:ext uri="{FF2B5EF4-FFF2-40B4-BE49-F238E27FC236}">
                <a16:creationId xmlns:a16="http://schemas.microsoft.com/office/drawing/2014/main" id="{8848431E-C7A1-9873-541A-4F1BC1DFCA14}"/>
              </a:ext>
            </a:extLst>
          </p:cNvPr>
          <p:cNvSpPr/>
          <p:nvPr/>
        </p:nvSpPr>
        <p:spPr>
          <a:xfrm>
            <a:off x="8466922" y="589831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9" name="Star: 8 Points 18">
            <a:extLst>
              <a:ext uri="{FF2B5EF4-FFF2-40B4-BE49-F238E27FC236}">
                <a16:creationId xmlns:a16="http://schemas.microsoft.com/office/drawing/2014/main" id="{2ECA1E9E-78E9-A81D-6821-CCC7995C578F}"/>
              </a:ext>
            </a:extLst>
          </p:cNvPr>
          <p:cNvSpPr/>
          <p:nvPr/>
        </p:nvSpPr>
        <p:spPr>
          <a:xfrm>
            <a:off x="8446963" y="5567752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0" name="Star: 8 Points 19">
            <a:extLst>
              <a:ext uri="{FF2B5EF4-FFF2-40B4-BE49-F238E27FC236}">
                <a16:creationId xmlns:a16="http://schemas.microsoft.com/office/drawing/2014/main" id="{D0EA43D0-7F39-DE0B-99C2-8D938D273506}"/>
              </a:ext>
            </a:extLst>
          </p:cNvPr>
          <p:cNvSpPr/>
          <p:nvPr/>
        </p:nvSpPr>
        <p:spPr>
          <a:xfrm>
            <a:off x="7170340" y="589831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21" name="Star: 8 Points 20">
            <a:extLst>
              <a:ext uri="{FF2B5EF4-FFF2-40B4-BE49-F238E27FC236}">
                <a16:creationId xmlns:a16="http://schemas.microsoft.com/office/drawing/2014/main" id="{D1E0258E-49C2-829F-3BEC-23D7FEA99CE5}"/>
              </a:ext>
            </a:extLst>
          </p:cNvPr>
          <p:cNvSpPr/>
          <p:nvPr/>
        </p:nvSpPr>
        <p:spPr>
          <a:xfrm>
            <a:off x="7226307" y="403093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22" name="Star: 8 Points 21">
            <a:extLst>
              <a:ext uri="{FF2B5EF4-FFF2-40B4-BE49-F238E27FC236}">
                <a16:creationId xmlns:a16="http://schemas.microsoft.com/office/drawing/2014/main" id="{C0FC9003-64DB-14A5-9BA2-DC15C8F0AE9B}"/>
              </a:ext>
            </a:extLst>
          </p:cNvPr>
          <p:cNvSpPr/>
          <p:nvPr/>
        </p:nvSpPr>
        <p:spPr>
          <a:xfrm>
            <a:off x="7226307" y="496462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3" name="Star: 8 Points 22">
            <a:extLst>
              <a:ext uri="{FF2B5EF4-FFF2-40B4-BE49-F238E27FC236}">
                <a16:creationId xmlns:a16="http://schemas.microsoft.com/office/drawing/2014/main" id="{2C378985-C43F-00FC-F549-238C7AB1F59C}"/>
              </a:ext>
            </a:extLst>
          </p:cNvPr>
          <p:cNvSpPr/>
          <p:nvPr/>
        </p:nvSpPr>
        <p:spPr>
          <a:xfrm>
            <a:off x="5948308" y="589831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24" name="Star: 8 Points 23">
            <a:extLst>
              <a:ext uri="{FF2B5EF4-FFF2-40B4-BE49-F238E27FC236}">
                <a16:creationId xmlns:a16="http://schemas.microsoft.com/office/drawing/2014/main" id="{3DC2B660-F6AF-7338-34F4-81ECA525344E}"/>
              </a:ext>
            </a:extLst>
          </p:cNvPr>
          <p:cNvSpPr/>
          <p:nvPr/>
        </p:nvSpPr>
        <p:spPr>
          <a:xfrm>
            <a:off x="6027506" y="403093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25" name="Star: 8 Points 24">
            <a:extLst>
              <a:ext uri="{FF2B5EF4-FFF2-40B4-BE49-F238E27FC236}">
                <a16:creationId xmlns:a16="http://schemas.microsoft.com/office/drawing/2014/main" id="{BE252955-53FA-DFA0-227B-87446722409C}"/>
              </a:ext>
            </a:extLst>
          </p:cNvPr>
          <p:cNvSpPr/>
          <p:nvPr/>
        </p:nvSpPr>
        <p:spPr>
          <a:xfrm>
            <a:off x="6032319" y="3114381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6" name="Star: 8 Points 25">
            <a:extLst>
              <a:ext uri="{FF2B5EF4-FFF2-40B4-BE49-F238E27FC236}">
                <a16:creationId xmlns:a16="http://schemas.microsoft.com/office/drawing/2014/main" id="{2C3D5BD6-5E4F-3CD2-B332-DA4CFB2B8694}"/>
              </a:ext>
            </a:extLst>
          </p:cNvPr>
          <p:cNvSpPr/>
          <p:nvPr/>
        </p:nvSpPr>
        <p:spPr>
          <a:xfrm>
            <a:off x="4717632" y="589831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27" name="Star: 8 Points 26">
            <a:extLst>
              <a:ext uri="{FF2B5EF4-FFF2-40B4-BE49-F238E27FC236}">
                <a16:creationId xmlns:a16="http://schemas.microsoft.com/office/drawing/2014/main" id="{B1234FE5-C8AB-5F33-4D9F-4F6FBB6D9321}"/>
              </a:ext>
            </a:extLst>
          </p:cNvPr>
          <p:cNvSpPr/>
          <p:nvPr/>
        </p:nvSpPr>
        <p:spPr>
          <a:xfrm>
            <a:off x="4694659" y="403093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28" name="Star: 8 Points 27">
            <a:extLst>
              <a:ext uri="{FF2B5EF4-FFF2-40B4-BE49-F238E27FC236}">
                <a16:creationId xmlns:a16="http://schemas.microsoft.com/office/drawing/2014/main" id="{3DD58D12-6C6B-BC9E-C2CF-BECF9D402CD8}"/>
              </a:ext>
            </a:extLst>
          </p:cNvPr>
          <p:cNvSpPr/>
          <p:nvPr/>
        </p:nvSpPr>
        <p:spPr>
          <a:xfrm>
            <a:off x="4701968" y="3150631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465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BB48E6-44E2-0EE5-7848-7854D468F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91031"/>
              </p:ext>
            </p:extLst>
          </p:nvPr>
        </p:nvGraphicFramePr>
        <p:xfrm>
          <a:off x="111796" y="657650"/>
          <a:ext cx="10571998" cy="594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741">
                  <a:extLst>
                    <a:ext uri="{9D8B030D-6E8A-4147-A177-3AD203B41FA5}">
                      <a16:colId xmlns:a16="http://schemas.microsoft.com/office/drawing/2014/main" val="511253266"/>
                    </a:ext>
                  </a:extLst>
                </a:gridCol>
                <a:gridCol w="1542419">
                  <a:extLst>
                    <a:ext uri="{9D8B030D-6E8A-4147-A177-3AD203B41FA5}">
                      <a16:colId xmlns:a16="http://schemas.microsoft.com/office/drawing/2014/main" val="410526405"/>
                    </a:ext>
                  </a:extLst>
                </a:gridCol>
                <a:gridCol w="1542419">
                  <a:extLst>
                    <a:ext uri="{9D8B030D-6E8A-4147-A177-3AD203B41FA5}">
                      <a16:colId xmlns:a16="http://schemas.microsoft.com/office/drawing/2014/main" val="541109446"/>
                    </a:ext>
                  </a:extLst>
                </a:gridCol>
                <a:gridCol w="1542419">
                  <a:extLst>
                    <a:ext uri="{9D8B030D-6E8A-4147-A177-3AD203B41FA5}">
                      <a16:colId xmlns:a16="http://schemas.microsoft.com/office/drawing/2014/main" val="645490917"/>
                    </a:ext>
                  </a:extLst>
                </a:gridCol>
              </a:tblGrid>
              <a:tr h="110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CAUSE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AVERAGE COST PER ACCIDENT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466035"/>
                  </a:ext>
                </a:extLst>
              </a:tr>
              <a:tr h="2376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2021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2022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2023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822981130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ACCIDENT TYPE NEC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R66,04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R93,52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R59,54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410708584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AWAITING INFORMATION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R5,03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R50,51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R32,21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745914738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CAUGHT IN, ON BETWEEN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R44,02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R59,28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R103,83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005708184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CONTACT WITH ELECTRIC CURRENT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R267,39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R43,02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R173,77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073158381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CONTACT WITH TEMP EXTREMES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R103,91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R100,47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R118,15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990969371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FALL ON TO DIFFERENT LEVELS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R122,58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R100,57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R160,87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4260980503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FALL ON TO SAME LEVEL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R40,28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R61,35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R47,17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204112707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INHALATION ABSORPTION INGESTION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R17,10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R176,47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R41,25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134951077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MOTOR VEHICLE ACCIDENT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R85,26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R128,45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R144,20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996237534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SLIP OR OVER-EXERTION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R26,68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R29,62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R40,42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486674142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STRIKING AGAINST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R26,31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R27,75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R36,99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814304019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STRUCK BY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R35,43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R37,58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R62,83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46670572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UNCLASSIFIED - NOT SUFF DATA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R37,19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R19,01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R36,25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46583818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TOTAL FOR YEAR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R46,94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R58,69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R78,63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917314785"/>
                  </a:ext>
                </a:extLst>
              </a:tr>
            </a:tbl>
          </a:graphicData>
        </a:graphic>
      </p:graphicFrame>
      <p:sp>
        <p:nvSpPr>
          <p:cNvPr id="36" name="Star: 8 Points 35">
            <a:extLst>
              <a:ext uri="{FF2B5EF4-FFF2-40B4-BE49-F238E27FC236}">
                <a16:creationId xmlns:a16="http://schemas.microsoft.com/office/drawing/2014/main" id="{4AF95A8F-2CC8-CB94-053B-B08387280ADA}"/>
              </a:ext>
            </a:extLst>
          </p:cNvPr>
          <p:cNvSpPr/>
          <p:nvPr/>
        </p:nvSpPr>
        <p:spPr>
          <a:xfrm>
            <a:off x="8907846" y="255460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37" name="Star: 8 Points 36">
            <a:extLst>
              <a:ext uri="{FF2B5EF4-FFF2-40B4-BE49-F238E27FC236}">
                <a16:creationId xmlns:a16="http://schemas.microsoft.com/office/drawing/2014/main" id="{8FBEFA07-C1B2-7040-B5F9-1C8C67946A12}"/>
              </a:ext>
            </a:extLst>
          </p:cNvPr>
          <p:cNvSpPr/>
          <p:nvPr/>
        </p:nvSpPr>
        <p:spPr>
          <a:xfrm>
            <a:off x="8907846" y="3294582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38" name="Star: 8 Points 37">
            <a:extLst>
              <a:ext uri="{FF2B5EF4-FFF2-40B4-BE49-F238E27FC236}">
                <a16:creationId xmlns:a16="http://schemas.microsoft.com/office/drawing/2014/main" id="{A63CBD41-41D9-D979-651F-27B067062197}"/>
              </a:ext>
            </a:extLst>
          </p:cNvPr>
          <p:cNvSpPr/>
          <p:nvPr/>
        </p:nvSpPr>
        <p:spPr>
          <a:xfrm>
            <a:off x="8907846" y="436231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39" name="Star: 8 Points 38">
            <a:extLst>
              <a:ext uri="{FF2B5EF4-FFF2-40B4-BE49-F238E27FC236}">
                <a16:creationId xmlns:a16="http://schemas.microsoft.com/office/drawing/2014/main" id="{47EF7676-3292-1276-FEAD-A0E129BC84C7}"/>
              </a:ext>
            </a:extLst>
          </p:cNvPr>
          <p:cNvSpPr/>
          <p:nvPr/>
        </p:nvSpPr>
        <p:spPr>
          <a:xfrm>
            <a:off x="7380772" y="403093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40" name="Star: 8 Points 39">
            <a:extLst>
              <a:ext uri="{FF2B5EF4-FFF2-40B4-BE49-F238E27FC236}">
                <a16:creationId xmlns:a16="http://schemas.microsoft.com/office/drawing/2014/main" id="{4F4A7248-1469-3807-A19A-8A9D10A999F3}"/>
              </a:ext>
            </a:extLst>
          </p:cNvPr>
          <p:cNvSpPr/>
          <p:nvPr/>
        </p:nvSpPr>
        <p:spPr>
          <a:xfrm>
            <a:off x="7380772" y="3285748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41" name="Star: 8 Points 40">
            <a:extLst>
              <a:ext uri="{FF2B5EF4-FFF2-40B4-BE49-F238E27FC236}">
                <a16:creationId xmlns:a16="http://schemas.microsoft.com/office/drawing/2014/main" id="{537D8FC0-DF49-12D4-1262-39616C92DF44}"/>
              </a:ext>
            </a:extLst>
          </p:cNvPr>
          <p:cNvSpPr/>
          <p:nvPr/>
        </p:nvSpPr>
        <p:spPr>
          <a:xfrm>
            <a:off x="7380772" y="291315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2" name="Star: 8 Points 41">
            <a:extLst>
              <a:ext uri="{FF2B5EF4-FFF2-40B4-BE49-F238E27FC236}">
                <a16:creationId xmlns:a16="http://schemas.microsoft.com/office/drawing/2014/main" id="{5BB39AD7-DAD6-0B99-3554-47E32CDFA37F}"/>
              </a:ext>
            </a:extLst>
          </p:cNvPr>
          <p:cNvSpPr/>
          <p:nvPr/>
        </p:nvSpPr>
        <p:spPr>
          <a:xfrm>
            <a:off x="5786002" y="2554605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43" name="Star: 8 Points 42">
            <a:extLst>
              <a:ext uri="{FF2B5EF4-FFF2-40B4-BE49-F238E27FC236}">
                <a16:creationId xmlns:a16="http://schemas.microsoft.com/office/drawing/2014/main" id="{9E4C057B-1625-E3F8-8D76-668E04B8EFBA}"/>
              </a:ext>
            </a:extLst>
          </p:cNvPr>
          <p:cNvSpPr/>
          <p:nvPr/>
        </p:nvSpPr>
        <p:spPr>
          <a:xfrm>
            <a:off x="5786002" y="327258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44" name="Star: 8 Points 43">
            <a:extLst>
              <a:ext uri="{FF2B5EF4-FFF2-40B4-BE49-F238E27FC236}">
                <a16:creationId xmlns:a16="http://schemas.microsoft.com/office/drawing/2014/main" id="{6516220A-9D56-F0C6-EB92-229B25185991}"/>
              </a:ext>
            </a:extLst>
          </p:cNvPr>
          <p:cNvSpPr/>
          <p:nvPr/>
        </p:nvSpPr>
        <p:spPr>
          <a:xfrm>
            <a:off x="5786002" y="2934749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49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Eurostar Black Extended" panose="020B0900020202060204" pitchFamily="34" charset="0"/>
              </a:rPr>
              <a:t>Q</a:t>
            </a:r>
            <a:r>
              <a:rPr lang="en-ZA" cap="all" dirty="0">
                <a:latin typeface="Eurostar Black Extended" panose="020B0900020202060204" pitchFamily="34" charset="0"/>
              </a:rPr>
              <a:t>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9414D-3A47-2B99-3993-BAFCD89429B4}"/>
              </a:ext>
            </a:extLst>
          </p:cNvPr>
          <p:cNvSpPr txBox="1"/>
          <p:nvPr/>
        </p:nvSpPr>
        <p:spPr>
          <a:xfrm>
            <a:off x="409303" y="2282053"/>
            <a:ext cx="9292045" cy="388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/>
              <a:t>What did we learn from these statistics?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/>
              <a:t>What trends did we pick up?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/>
              <a:t>What will improve?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/>
              <a:t>What preventive measures will be developed?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/>
              <a:t>How will it change behaviour?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/>
              <a:t>Better suggestions?</a:t>
            </a:r>
          </a:p>
        </p:txBody>
      </p:sp>
    </p:spTree>
    <p:extLst>
      <p:ext uri="{BB962C8B-B14F-4D97-AF65-F5344CB8AC3E}">
        <p14:creationId xmlns:p14="http://schemas.microsoft.com/office/powerpoint/2010/main" val="148220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Eurostar Black Extended" panose="020B0900020202060204" pitchFamily="34" charset="0"/>
              </a:rPr>
              <a:t>Thank you</a:t>
            </a:r>
            <a:endParaRPr lang="en-ZA" cap="all" dirty="0">
              <a:latin typeface="Eurostar Black Extended" panose="020B090002020206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47FF3-008C-C1C0-73B3-40C3B773A0BC}"/>
              </a:ext>
            </a:extLst>
          </p:cNvPr>
          <p:cNvSpPr txBox="1"/>
          <p:nvPr/>
        </p:nvSpPr>
        <p:spPr>
          <a:xfrm>
            <a:off x="4219396" y="4201158"/>
            <a:ext cx="3753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FEM CONSULTANT – Cape Town Office</a:t>
            </a:r>
          </a:p>
          <a:p>
            <a:pPr algn="ctr"/>
            <a:r>
              <a:rPr lang="en-US" dirty="0"/>
              <a:t>Juan </a:t>
            </a:r>
            <a:r>
              <a:rPr lang="en-US" dirty="0" err="1"/>
              <a:t>Pheiffer</a:t>
            </a:r>
            <a:endParaRPr lang="en-US" dirty="0"/>
          </a:p>
          <a:p>
            <a:pPr algn="ctr"/>
            <a:r>
              <a:rPr lang="en-US" dirty="0"/>
              <a:t>Tel 021 443 2203</a:t>
            </a:r>
          </a:p>
          <a:p>
            <a:pPr algn="ctr"/>
            <a:r>
              <a:rPr lang="en-US" dirty="0" err="1"/>
              <a:t>Cel</a:t>
            </a:r>
            <a:r>
              <a:rPr lang="en-US" dirty="0"/>
              <a:t> 064 768 7858</a:t>
            </a:r>
          </a:p>
          <a:p>
            <a:pPr algn="ctr"/>
            <a:r>
              <a:rPr lang="en-US" dirty="0"/>
              <a:t>Email juanph@fema.co.za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80F5D-C7FD-5A3F-BFD3-01622AC61715}"/>
              </a:ext>
            </a:extLst>
          </p:cNvPr>
          <p:cNvSpPr txBox="1"/>
          <p:nvPr/>
        </p:nvSpPr>
        <p:spPr>
          <a:xfrm>
            <a:off x="3423683" y="2665561"/>
            <a:ext cx="480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FEM statistics please visit their website: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86347-0011-D107-38AD-7F4B91C1BEC9}"/>
              </a:ext>
            </a:extLst>
          </p:cNvPr>
          <p:cNvSpPr txBox="1"/>
          <p:nvPr/>
        </p:nvSpPr>
        <p:spPr>
          <a:xfrm>
            <a:off x="4005342" y="342900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https://roe.fem.co.za/Stats#/Accident-Stats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A9431-8863-33EF-639F-6644ABEC5667}"/>
              </a:ext>
            </a:extLst>
          </p:cNvPr>
          <p:cNvSpPr txBox="1"/>
          <p:nvPr/>
        </p:nvSpPr>
        <p:spPr>
          <a:xfrm>
            <a:off x="5895703" y="264903"/>
            <a:ext cx="3113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Lalie Louw</a:t>
            </a:r>
          </a:p>
          <a:p>
            <a:r>
              <a:rPr lang="en-US" dirty="0"/>
              <a:t>SHERQ Advisor</a:t>
            </a:r>
          </a:p>
          <a:p>
            <a:r>
              <a:rPr lang="en-US" dirty="0"/>
              <a:t>SAFCEC – Western Cape Region</a:t>
            </a:r>
          </a:p>
          <a:p>
            <a:r>
              <a:rPr lang="en-US" dirty="0">
                <a:hlinkClick r:id="rId3"/>
              </a:rPr>
              <a:t>lalie@safcec.org.za</a:t>
            </a:r>
            <a:endParaRPr lang="en-US" dirty="0"/>
          </a:p>
          <a:p>
            <a:r>
              <a:rPr lang="en-US" dirty="0"/>
              <a:t>084 512 4956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108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82388" y="2307102"/>
            <a:ext cx="11632947" cy="40341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Workman’s Compensation Cover to the construction industry in terms of the COID Act</a:t>
            </a:r>
          </a:p>
          <a:p>
            <a:pPr marL="380990" marR="0" lvl="0" indent="-38099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Established in 1936 – 87 years in existence</a:t>
            </a:r>
          </a:p>
          <a:p>
            <a:pPr marL="380990" marR="0" lvl="0" indent="-38099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Operates under license from the Department of Employment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Compensation Fund</a:t>
            </a:r>
          </a:p>
          <a:p>
            <a:pPr marL="380990" marR="0" lvl="0" indent="-38099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Covers over 6500 construction companies and over 300 000 construction employees</a:t>
            </a:r>
          </a:p>
          <a:p>
            <a:endParaRPr lang="en-ZA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58222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51C2A-076B-1CE4-FA4A-285554BE719E}"/>
              </a:ext>
            </a:extLst>
          </p:cNvPr>
          <p:cNvSpPr txBox="1">
            <a:spLocks/>
          </p:cNvSpPr>
          <p:nvPr/>
        </p:nvSpPr>
        <p:spPr>
          <a:xfrm>
            <a:off x="459812" y="2224738"/>
            <a:ext cx="9555045" cy="41348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Letters of Good Standing 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Online claims registration portal 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Online submission for Return of Earnings (ROEs)  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Access – offices based nationally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Personalised service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Access to private healthcare for injured workers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Case management to prevent overservicing of claims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COIDA training provided onsite or virtually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Z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Rebate system for less claims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296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09DA99-6F67-6229-F006-E5181D7184A3}"/>
              </a:ext>
            </a:extLst>
          </p:cNvPr>
          <p:cNvSpPr txBox="1">
            <a:spLocks/>
          </p:cNvSpPr>
          <p:nvPr/>
        </p:nvSpPr>
        <p:spPr>
          <a:xfrm>
            <a:off x="382586" y="2409384"/>
            <a:ext cx="7473696" cy="3885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HOSPITAL COSTS – PER DAY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B81BEC-80B4-03D7-3721-4AC071F6C889}"/>
              </a:ext>
            </a:extLst>
          </p:cNvPr>
          <p:cNvSpPr txBox="1">
            <a:spLocks/>
          </p:cNvSpPr>
          <p:nvPr/>
        </p:nvSpPr>
        <p:spPr>
          <a:xfrm>
            <a:off x="382586" y="2933773"/>
            <a:ext cx="12106893" cy="43177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/>
              <a:t>H301                                     R954.66</a:t>
            </a:r>
          </a:p>
          <a:p>
            <a:r>
              <a:rPr lang="en-ZA" sz="1600" dirty="0"/>
              <a:t>H302                                     R1 936.81</a:t>
            </a:r>
          </a:p>
          <a:p>
            <a:r>
              <a:rPr lang="en-ZA" sz="1600" dirty="0"/>
              <a:t>H001/H002/H004                 R3 977.01 (surgical / thoracic &amp; neurosurgical / medical and neurological)</a:t>
            </a:r>
          </a:p>
          <a:p>
            <a:r>
              <a:rPr lang="en-ZA" sz="1600" dirty="0"/>
              <a:t>H007                                     R1 702.11 (day admission)</a:t>
            </a:r>
          </a:p>
          <a:p>
            <a:r>
              <a:rPr lang="en-ZA" sz="1600" dirty="0"/>
              <a:t>H201                                     R26 6658.59 (ICU)</a:t>
            </a:r>
          </a:p>
          <a:p>
            <a:r>
              <a:rPr lang="en-ZA" sz="1600" dirty="0"/>
              <a:t>H215                                     R13 757.02 (High Care)</a:t>
            </a:r>
          </a:p>
          <a:p>
            <a:r>
              <a:rPr lang="en-ZA" sz="1600" dirty="0"/>
              <a:t>H010                                     R6 643.75 (General Rehab: Drs / Nursing / OT / PT)</a:t>
            </a:r>
          </a:p>
          <a:p>
            <a:r>
              <a:rPr lang="en-ZA" sz="1600" dirty="0"/>
              <a:t>H020                                     R3 977.01 (Sub-acute Rehab: OT / PT / Speech / Rehab Drs / Social Workers / Psychologist</a:t>
            </a: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223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066D19-3062-E039-16AA-E8E7FDAAACE3}"/>
              </a:ext>
            </a:extLst>
          </p:cNvPr>
          <p:cNvSpPr txBox="1">
            <a:spLocks/>
          </p:cNvSpPr>
          <p:nvPr/>
        </p:nvSpPr>
        <p:spPr>
          <a:xfrm>
            <a:off x="201878" y="2356706"/>
            <a:ext cx="7473696" cy="3885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RADIOLOGY (XRAY) COSTS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04059F-5CBE-7B6F-D07D-B285D1E3D08A}"/>
              </a:ext>
            </a:extLst>
          </p:cNvPr>
          <p:cNvSpPr txBox="1">
            <a:spLocks/>
          </p:cNvSpPr>
          <p:nvPr/>
        </p:nvSpPr>
        <p:spPr>
          <a:xfrm>
            <a:off x="4309146" y="1977720"/>
            <a:ext cx="14703552" cy="53384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LOWER LIMB </a:t>
            </a:r>
          </a:p>
          <a:p>
            <a:r>
              <a:rPr lang="pt-BR" sz="1400" dirty="0"/>
              <a:t>X-RAY                                    R909.56 – R1 299.95</a:t>
            </a:r>
          </a:p>
          <a:p>
            <a:r>
              <a:rPr lang="pt-BR" sz="1400" dirty="0"/>
              <a:t>CT SCAN                               R4 934.16 - R10 003.14</a:t>
            </a:r>
          </a:p>
          <a:p>
            <a:r>
              <a:rPr lang="pt-BR" sz="1400" dirty="0"/>
              <a:t>MRI SCAN                            R12 898.84 - R20 533.51</a:t>
            </a:r>
          </a:p>
          <a:p>
            <a:endParaRPr lang="pt-BR" sz="1400" dirty="0"/>
          </a:p>
          <a:p>
            <a:r>
              <a:rPr lang="pt-BR" sz="1400" dirty="0"/>
              <a:t>UPPER LIMB</a:t>
            </a:r>
          </a:p>
          <a:p>
            <a:r>
              <a:rPr lang="pt-BR" sz="1400" dirty="0"/>
              <a:t>X-RAY                                    R619.79 – R3 205.59</a:t>
            </a:r>
          </a:p>
          <a:p>
            <a:r>
              <a:rPr lang="pt-BR" sz="1400" dirty="0"/>
              <a:t>CT SCAN                               R4 901.96 – R9 785.81</a:t>
            </a:r>
          </a:p>
          <a:p>
            <a:r>
              <a:rPr lang="pt-BR" sz="1400" dirty="0"/>
              <a:t>MRI SCAN                            R13 007.51 – R20 332.28</a:t>
            </a:r>
          </a:p>
          <a:p>
            <a:endParaRPr lang="pt-BR" sz="1400" dirty="0"/>
          </a:p>
          <a:p>
            <a:r>
              <a:rPr lang="pt-BR" sz="1400" dirty="0"/>
              <a:t>HEAD</a:t>
            </a:r>
          </a:p>
          <a:p>
            <a:r>
              <a:rPr lang="pt-BR" sz="1400" dirty="0"/>
              <a:t>X-RAY                                    R776.75 – R3 090.89</a:t>
            </a:r>
          </a:p>
          <a:p>
            <a:r>
              <a:rPr lang="pt-BR" sz="1400" dirty="0"/>
              <a:t>CT SCAN                               R3 026.50 – R19 702.43</a:t>
            </a:r>
          </a:p>
          <a:p>
            <a:r>
              <a:rPr lang="pt-BR" sz="1400" dirty="0"/>
              <a:t>MRI SCAN                            R8 765.58 – R24 395.11</a:t>
            </a:r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15298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D4C140-4CF5-7D9C-76F4-38FBC3F8E620}"/>
              </a:ext>
            </a:extLst>
          </p:cNvPr>
          <p:cNvSpPr txBox="1">
            <a:spLocks/>
          </p:cNvSpPr>
          <p:nvPr/>
        </p:nvSpPr>
        <p:spPr>
          <a:xfrm>
            <a:off x="572669" y="1412288"/>
            <a:ext cx="11180064" cy="3885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dirty="0"/>
              <a:t>FEM’S UPSKILLING / RESKILLING PROGRAM FOR INJURED EMPLOYEES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3F9E3D-3815-0802-E8D1-51CB9F7B3F68}"/>
              </a:ext>
            </a:extLst>
          </p:cNvPr>
          <p:cNvSpPr txBox="1">
            <a:spLocks/>
          </p:cNvSpPr>
          <p:nvPr/>
        </p:nvSpPr>
        <p:spPr>
          <a:xfrm>
            <a:off x="130185" y="2342050"/>
            <a:ext cx="7262368" cy="53384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Submission of quotations by employees.</a:t>
            </a:r>
          </a:p>
          <a:p>
            <a:r>
              <a:rPr lang="en-US" dirty="0"/>
              <a:t>Assessment of employee’s fitness for the selected course based on the nature of the disability and current physical abilities.</a:t>
            </a:r>
          </a:p>
          <a:p>
            <a:r>
              <a:rPr lang="en-US" dirty="0"/>
              <a:t>Submission of the required documents from the training institutions (invoice, new supplier forms, proof of banking details/registration and BEE certificates).</a:t>
            </a:r>
          </a:p>
          <a:p>
            <a:r>
              <a:rPr lang="en-US" dirty="0"/>
              <a:t>FEM’s skills training pensioner program terms and conditions document is signed by the employee.</a:t>
            </a:r>
          </a:p>
          <a:p>
            <a:r>
              <a:rPr lang="en-US" dirty="0"/>
              <a:t>Employee submits qualifications after completion of the course.</a:t>
            </a: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92736-005E-D0DB-4101-2259B4D1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151" y="1800827"/>
            <a:ext cx="4306251" cy="5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4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>
                <a:latin typeface="Eurostar Black Extended" panose="020B0900020202060204" pitchFamily="34" charset="0"/>
              </a:rPr>
              <a:t>FEM</a:t>
            </a:r>
            <a:endParaRPr lang="en-ZA" cap="all" dirty="0">
              <a:latin typeface="Eurostar Black Extended" panose="020B090002020206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894127-5AB8-B07A-8139-E61B63726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22961"/>
              </p:ext>
            </p:extLst>
          </p:nvPr>
        </p:nvGraphicFramePr>
        <p:xfrm>
          <a:off x="84841" y="463596"/>
          <a:ext cx="10661715" cy="594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5188">
                  <a:extLst>
                    <a:ext uri="{9D8B030D-6E8A-4147-A177-3AD203B41FA5}">
                      <a16:colId xmlns:a16="http://schemas.microsoft.com/office/drawing/2014/main" val="936720000"/>
                    </a:ext>
                  </a:extLst>
                </a:gridCol>
                <a:gridCol w="1555509">
                  <a:extLst>
                    <a:ext uri="{9D8B030D-6E8A-4147-A177-3AD203B41FA5}">
                      <a16:colId xmlns:a16="http://schemas.microsoft.com/office/drawing/2014/main" val="2051854576"/>
                    </a:ext>
                  </a:extLst>
                </a:gridCol>
                <a:gridCol w="1555509">
                  <a:extLst>
                    <a:ext uri="{9D8B030D-6E8A-4147-A177-3AD203B41FA5}">
                      <a16:colId xmlns:a16="http://schemas.microsoft.com/office/drawing/2014/main" val="359544218"/>
                    </a:ext>
                  </a:extLst>
                </a:gridCol>
                <a:gridCol w="1555509">
                  <a:extLst>
                    <a:ext uri="{9D8B030D-6E8A-4147-A177-3AD203B41FA5}">
                      <a16:colId xmlns:a16="http://schemas.microsoft.com/office/drawing/2014/main" val="3201566949"/>
                    </a:ext>
                  </a:extLst>
                </a:gridCol>
              </a:tblGrid>
              <a:tr h="317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CAUSE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ACCIDENT PERCENTAGE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53633"/>
                  </a:ext>
                </a:extLst>
              </a:tr>
              <a:tr h="3173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2021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2022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2023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4066196253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ACCIDENT TYPE NEC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1.91%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1.71%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0.84%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039110245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AWAITING INFORMATION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0.16%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0.94%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0.45%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181706749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CAUGHT IN, ON BETWEEN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5.97%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7.24%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6.55%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383015666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CONTACT WITH ELECTRIC CURRENT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0.60%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0.58%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0.77%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85942565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CONTACT WITH TEMP EXTREMES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1.65%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1.65%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1.36%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49529087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FALL ON TO DIFFERENT LEVELS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8.91%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8.99%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8.92%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801059250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FALL ON TO SAME LEVEL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4.81%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5.26%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5.45%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091010294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INHALATION ABSORPTION INGESTION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9.96%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2.03%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2.96%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376249132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MOTOR VEHICLE ACCIDENT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7.99%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11.23%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13.13%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429700377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SLIP OR OVER-EXERTION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13.71%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14.82%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14.62%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515922882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STRIKING AGAINST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11.17%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12.50%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11.23%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083727909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STRUCK BY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32.86%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32.38%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33.39%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910774165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UNCLASSIFIED - NOT SUFF DATA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0.31%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0.68%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0.34%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559539442"/>
                  </a:ext>
                </a:extLst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TOTAL FOR YEAR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100%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100%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100%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830808950"/>
                  </a:ext>
                </a:extLst>
              </a:tr>
            </a:tbl>
          </a:graphicData>
        </a:graphic>
      </p:graphicFrame>
      <p:sp>
        <p:nvSpPr>
          <p:cNvPr id="8" name="Star: 8 Points 7">
            <a:extLst>
              <a:ext uri="{FF2B5EF4-FFF2-40B4-BE49-F238E27FC236}">
                <a16:creationId xmlns:a16="http://schemas.microsoft.com/office/drawing/2014/main" id="{D0942D33-1A88-8A14-1214-61A143194C8A}"/>
              </a:ext>
            </a:extLst>
          </p:cNvPr>
          <p:cNvSpPr/>
          <p:nvPr/>
        </p:nvSpPr>
        <p:spPr>
          <a:xfrm>
            <a:off x="5874469" y="532614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D15CFEB2-A4C1-D31B-32AA-4ED63D021017}"/>
              </a:ext>
            </a:extLst>
          </p:cNvPr>
          <p:cNvSpPr/>
          <p:nvPr/>
        </p:nvSpPr>
        <p:spPr>
          <a:xfrm>
            <a:off x="5874469" y="4580841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A9E2F7E6-13CE-2D71-5D29-037EB4DC07FD}"/>
              </a:ext>
            </a:extLst>
          </p:cNvPr>
          <p:cNvSpPr/>
          <p:nvPr/>
        </p:nvSpPr>
        <p:spPr>
          <a:xfrm>
            <a:off x="5874469" y="3835538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5B45E800-0BFB-AB97-8D9F-AA60550E9AE2}"/>
              </a:ext>
            </a:extLst>
          </p:cNvPr>
          <p:cNvSpPr/>
          <p:nvPr/>
        </p:nvSpPr>
        <p:spPr>
          <a:xfrm>
            <a:off x="7488024" y="532614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1FDE5A7F-1C88-835D-FFC1-81DAB0BC5DB1}"/>
              </a:ext>
            </a:extLst>
          </p:cNvPr>
          <p:cNvSpPr/>
          <p:nvPr/>
        </p:nvSpPr>
        <p:spPr>
          <a:xfrm>
            <a:off x="7488024" y="4580841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598FA28A-40FC-9A99-6C60-6FA0869D71A1}"/>
              </a:ext>
            </a:extLst>
          </p:cNvPr>
          <p:cNvSpPr/>
          <p:nvPr/>
        </p:nvSpPr>
        <p:spPr>
          <a:xfrm>
            <a:off x="7488024" y="497117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2B169C9E-9AD6-0216-0C06-67426269BCA5}"/>
              </a:ext>
            </a:extLst>
          </p:cNvPr>
          <p:cNvSpPr/>
          <p:nvPr/>
        </p:nvSpPr>
        <p:spPr>
          <a:xfrm>
            <a:off x="9074869" y="532614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16" name="Star: 8 Points 15">
            <a:extLst>
              <a:ext uri="{FF2B5EF4-FFF2-40B4-BE49-F238E27FC236}">
                <a16:creationId xmlns:a16="http://schemas.microsoft.com/office/drawing/2014/main" id="{0CE937C1-B685-D29E-1951-6AE662918FB8}"/>
              </a:ext>
            </a:extLst>
          </p:cNvPr>
          <p:cNvSpPr/>
          <p:nvPr/>
        </p:nvSpPr>
        <p:spPr>
          <a:xfrm>
            <a:off x="9074869" y="4580841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7" name="Star: 8 Points 16">
            <a:extLst>
              <a:ext uri="{FF2B5EF4-FFF2-40B4-BE49-F238E27FC236}">
                <a16:creationId xmlns:a16="http://schemas.microsoft.com/office/drawing/2014/main" id="{4AAB5D52-1EE3-B5D1-DE04-1CBF33252369}"/>
              </a:ext>
            </a:extLst>
          </p:cNvPr>
          <p:cNvSpPr/>
          <p:nvPr/>
        </p:nvSpPr>
        <p:spPr>
          <a:xfrm>
            <a:off x="9074869" y="4188165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169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FATALITIES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B10393-846E-0275-E2B0-FACA5F673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97658"/>
              </p:ext>
            </p:extLst>
          </p:nvPr>
        </p:nvGraphicFramePr>
        <p:xfrm>
          <a:off x="142875" y="387904"/>
          <a:ext cx="10401300" cy="6008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8755">
                  <a:extLst>
                    <a:ext uri="{9D8B030D-6E8A-4147-A177-3AD203B41FA5}">
                      <a16:colId xmlns:a16="http://schemas.microsoft.com/office/drawing/2014/main" val="2081088545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127380715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3606822105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2868006554"/>
                    </a:ext>
                  </a:extLst>
                </a:gridCol>
              </a:tblGrid>
              <a:tr h="110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CAUSE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FATALS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57658"/>
                  </a:ext>
                </a:extLst>
              </a:tr>
              <a:tr h="2376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2021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2022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2023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96120679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ACCIDENT TYPE NEC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9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278362766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800" u="none" strike="noStrike" dirty="0">
                          <a:effectLst/>
                        </a:rPr>
                        <a:t>AWAITING</a:t>
                      </a:r>
                      <a:r>
                        <a:rPr lang="en-ZA" sz="2400" u="none" strike="noStrike" dirty="0">
                          <a:effectLst/>
                        </a:rPr>
                        <a:t> INFORMATION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806474130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CAUGHT IN, ON BETWEEN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3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603142013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CONTACT WITH ELECTRIC CURRENT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4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717647065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CONTACT WITH TEMP EXTREMES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136268429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FALL ON TO DIFFERENT LEVELS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4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596468926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FALL ON TO SAME LEVEL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266018338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INHALATION ABSORPTION INGESTION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4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799044736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MOTOR VEHICLE ACCIDENT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12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14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188674522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SLIP OR OVER-EXERTION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4076638463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STRIKING AGAINST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509256447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STRUCK BY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8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295642466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UNCLASSIFIED - NOT SUFF DATA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569955004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TOTAL FOR YEAR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59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50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37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679457435"/>
                  </a:ext>
                </a:extLst>
              </a:tr>
            </a:tbl>
          </a:graphicData>
        </a:graphic>
      </p:graphicFrame>
      <p:sp>
        <p:nvSpPr>
          <p:cNvPr id="4" name="Star: 8 Points 3">
            <a:extLst>
              <a:ext uri="{FF2B5EF4-FFF2-40B4-BE49-F238E27FC236}">
                <a16:creationId xmlns:a16="http://schemas.microsoft.com/office/drawing/2014/main" id="{014CEDD7-334E-FFFC-54E3-413523DFEEC0}"/>
              </a:ext>
            </a:extLst>
          </p:cNvPr>
          <p:cNvSpPr/>
          <p:nvPr/>
        </p:nvSpPr>
        <p:spPr>
          <a:xfrm>
            <a:off x="6019799" y="418816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5" name="Star: 8 Points 4">
            <a:extLst>
              <a:ext uri="{FF2B5EF4-FFF2-40B4-BE49-F238E27FC236}">
                <a16:creationId xmlns:a16="http://schemas.microsoft.com/office/drawing/2014/main" id="{808FC1E2-7E54-8744-095A-A75C7705135D}"/>
              </a:ext>
            </a:extLst>
          </p:cNvPr>
          <p:cNvSpPr/>
          <p:nvPr/>
        </p:nvSpPr>
        <p:spPr>
          <a:xfrm>
            <a:off x="6019799" y="3808787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9D9D1BFD-A223-6F47-64BA-8700D494A666}"/>
              </a:ext>
            </a:extLst>
          </p:cNvPr>
          <p:cNvSpPr/>
          <p:nvPr/>
        </p:nvSpPr>
        <p:spPr>
          <a:xfrm>
            <a:off x="6019799" y="304419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04A5A48A-6B44-2D1D-3A9D-36FC8917114A}"/>
              </a:ext>
            </a:extLst>
          </p:cNvPr>
          <p:cNvSpPr/>
          <p:nvPr/>
        </p:nvSpPr>
        <p:spPr>
          <a:xfrm>
            <a:off x="6019799" y="5292122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8" name="Star: 8 Points 7">
            <a:extLst>
              <a:ext uri="{FF2B5EF4-FFF2-40B4-BE49-F238E27FC236}">
                <a16:creationId xmlns:a16="http://schemas.microsoft.com/office/drawing/2014/main" id="{90903CB2-9A17-712F-6B8C-0B8A7B1ECA9C}"/>
              </a:ext>
            </a:extLst>
          </p:cNvPr>
          <p:cNvSpPr/>
          <p:nvPr/>
        </p:nvSpPr>
        <p:spPr>
          <a:xfrm>
            <a:off x="7567479" y="419283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2ECE9F34-524D-952A-9F20-39925FB42C67}"/>
              </a:ext>
            </a:extLst>
          </p:cNvPr>
          <p:cNvSpPr/>
          <p:nvPr/>
        </p:nvSpPr>
        <p:spPr>
          <a:xfrm>
            <a:off x="7567479" y="1140933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90C8F036-2349-6B6D-3135-5A0C85B90F4C}"/>
              </a:ext>
            </a:extLst>
          </p:cNvPr>
          <p:cNvSpPr/>
          <p:nvPr/>
        </p:nvSpPr>
        <p:spPr>
          <a:xfrm>
            <a:off x="7567479" y="5292122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A9A5081F-4949-0A00-E7F2-0128E3975AE2}"/>
              </a:ext>
            </a:extLst>
          </p:cNvPr>
          <p:cNvSpPr/>
          <p:nvPr/>
        </p:nvSpPr>
        <p:spPr>
          <a:xfrm>
            <a:off x="9120024" y="3044193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1A1C00F2-71E8-CF9A-6A8C-8CD56ECFC38C}"/>
              </a:ext>
            </a:extLst>
          </p:cNvPr>
          <p:cNvSpPr/>
          <p:nvPr/>
        </p:nvSpPr>
        <p:spPr>
          <a:xfrm>
            <a:off x="9120024" y="4188163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82286656-A35D-5F91-2B36-76DDB1D8797D}"/>
              </a:ext>
            </a:extLst>
          </p:cNvPr>
          <p:cNvSpPr/>
          <p:nvPr/>
        </p:nvSpPr>
        <p:spPr>
          <a:xfrm>
            <a:off x="9120024" y="5292121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183B6782-0E6E-A537-0285-3C44086352F6}"/>
              </a:ext>
            </a:extLst>
          </p:cNvPr>
          <p:cNvSpPr/>
          <p:nvPr/>
        </p:nvSpPr>
        <p:spPr>
          <a:xfrm>
            <a:off x="9120024" y="194023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6" name="Star: 8 Points 15">
            <a:extLst>
              <a:ext uri="{FF2B5EF4-FFF2-40B4-BE49-F238E27FC236}">
                <a16:creationId xmlns:a16="http://schemas.microsoft.com/office/drawing/2014/main" id="{1DE70FE4-6B8C-23C0-4B1B-6939CB3B11FC}"/>
              </a:ext>
            </a:extLst>
          </p:cNvPr>
          <p:cNvSpPr/>
          <p:nvPr/>
        </p:nvSpPr>
        <p:spPr>
          <a:xfrm>
            <a:off x="9120024" y="495275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381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>
                <a:latin typeface="Eurostar Black Extended" panose="020B0900020202060204" pitchFamily="34" charset="0"/>
              </a:rPr>
              <a:t>FEM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7AA6E2-6230-C5DC-CC60-7C5FC5717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912358"/>
              </p:ext>
            </p:extLst>
          </p:nvPr>
        </p:nvGraphicFramePr>
        <p:xfrm>
          <a:off x="85725" y="412351"/>
          <a:ext cx="10571997" cy="594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740">
                  <a:extLst>
                    <a:ext uri="{9D8B030D-6E8A-4147-A177-3AD203B41FA5}">
                      <a16:colId xmlns:a16="http://schemas.microsoft.com/office/drawing/2014/main" val="4189897194"/>
                    </a:ext>
                  </a:extLst>
                </a:gridCol>
                <a:gridCol w="1542419">
                  <a:extLst>
                    <a:ext uri="{9D8B030D-6E8A-4147-A177-3AD203B41FA5}">
                      <a16:colId xmlns:a16="http://schemas.microsoft.com/office/drawing/2014/main" val="184474313"/>
                    </a:ext>
                  </a:extLst>
                </a:gridCol>
                <a:gridCol w="1542419">
                  <a:extLst>
                    <a:ext uri="{9D8B030D-6E8A-4147-A177-3AD203B41FA5}">
                      <a16:colId xmlns:a16="http://schemas.microsoft.com/office/drawing/2014/main" val="4271941521"/>
                    </a:ext>
                  </a:extLst>
                </a:gridCol>
                <a:gridCol w="1542419">
                  <a:extLst>
                    <a:ext uri="{9D8B030D-6E8A-4147-A177-3AD203B41FA5}">
                      <a16:colId xmlns:a16="http://schemas.microsoft.com/office/drawing/2014/main" val="1716268630"/>
                    </a:ext>
                  </a:extLst>
                </a:gridCol>
              </a:tblGrid>
              <a:tr h="110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CAUSE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LOST DAYS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867"/>
                  </a:ext>
                </a:extLst>
              </a:tr>
              <a:tr h="2376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2021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2022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2023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563955139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ACCIDENT TYPE NEC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417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386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612548163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AWAITING INFORMATION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101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512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85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497616385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CAUGHT IN, ON BETWEEN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5,225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9,81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1,9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97988652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CONTACT WITH ELECTRIC CURRENT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1,295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376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462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972879704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CONTACT WITH TEMP EXTREMES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2,409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987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305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909165536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FALL ON TO DIFFERENT LEVELS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21,248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13,269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4,267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980946137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FALL ON TO SAME LEVEL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3,438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5,232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1,221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071534036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INHALATION ABSORPTION INGESTION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2,627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346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145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163015484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MOTOR VEHICLE ACCIDENT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9,228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10,923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4,181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012978885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SLIP OR OVER-EXERTION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8,873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8,482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2,76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510310152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STRIKING AGAINST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5,966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5,837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1,131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843716027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STRUCK BY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23,162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19,855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5,418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029509775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UNCLASSIFIED - NOT SUFF DATA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120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232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23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564039866"/>
                  </a:ext>
                </a:extLst>
              </a:tr>
              <a:tr h="23763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TOTAL FOR YEAR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84,109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>
                          <a:effectLst/>
                        </a:rPr>
                        <a:t>76,247</a:t>
                      </a:r>
                      <a:endParaRPr lang="en-ZA" sz="2400" b="1" i="0" u="none" strike="noStrike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21,898</a:t>
                      </a:r>
                      <a:endParaRPr lang="en-ZA" sz="2400" b="1" i="0" u="none" strike="noStrike" dirty="0">
                        <a:solidFill>
                          <a:srgbClr val="5252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465461962"/>
                  </a:ext>
                </a:extLst>
              </a:tr>
            </a:tbl>
          </a:graphicData>
        </a:graphic>
      </p:graphicFrame>
      <p:sp>
        <p:nvSpPr>
          <p:cNvPr id="4" name="Star: 8 Points 3">
            <a:extLst>
              <a:ext uri="{FF2B5EF4-FFF2-40B4-BE49-F238E27FC236}">
                <a16:creationId xmlns:a16="http://schemas.microsoft.com/office/drawing/2014/main" id="{FAD67053-9DEC-36DB-D557-2C05259C45D0}"/>
              </a:ext>
            </a:extLst>
          </p:cNvPr>
          <p:cNvSpPr/>
          <p:nvPr/>
        </p:nvSpPr>
        <p:spPr>
          <a:xfrm>
            <a:off x="9072761" y="5254152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5" name="Star: 8 Points 4">
            <a:extLst>
              <a:ext uri="{FF2B5EF4-FFF2-40B4-BE49-F238E27FC236}">
                <a16:creationId xmlns:a16="http://schemas.microsoft.com/office/drawing/2014/main" id="{E57BB7D2-0E26-7330-DD8D-EA010B89A33E}"/>
              </a:ext>
            </a:extLst>
          </p:cNvPr>
          <p:cNvSpPr/>
          <p:nvPr/>
        </p:nvSpPr>
        <p:spPr>
          <a:xfrm>
            <a:off x="9082243" y="301551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D7269949-E956-AE6A-33E0-9837543CF8DE}"/>
              </a:ext>
            </a:extLst>
          </p:cNvPr>
          <p:cNvSpPr/>
          <p:nvPr/>
        </p:nvSpPr>
        <p:spPr>
          <a:xfrm>
            <a:off x="9068039" y="4134833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E9F71A91-5C79-D2F1-1D9F-1F2FFF43BE84}"/>
              </a:ext>
            </a:extLst>
          </p:cNvPr>
          <p:cNvSpPr/>
          <p:nvPr/>
        </p:nvSpPr>
        <p:spPr>
          <a:xfrm>
            <a:off x="7487801" y="5255828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8" name="Star: 8 Points 7">
            <a:extLst>
              <a:ext uri="{FF2B5EF4-FFF2-40B4-BE49-F238E27FC236}">
                <a16:creationId xmlns:a16="http://schemas.microsoft.com/office/drawing/2014/main" id="{F40B3515-CD4C-FFD3-99A4-2009587CF23A}"/>
              </a:ext>
            </a:extLst>
          </p:cNvPr>
          <p:cNvSpPr/>
          <p:nvPr/>
        </p:nvSpPr>
        <p:spPr>
          <a:xfrm>
            <a:off x="7478356" y="301551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AF193A2B-8A02-B0CA-38CA-ADEDF16858E2}"/>
              </a:ext>
            </a:extLst>
          </p:cNvPr>
          <p:cNvSpPr/>
          <p:nvPr/>
        </p:nvSpPr>
        <p:spPr>
          <a:xfrm>
            <a:off x="7478356" y="4135671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CA260D86-924E-AEBA-ECBF-0ACB08266549}"/>
              </a:ext>
            </a:extLst>
          </p:cNvPr>
          <p:cNvSpPr/>
          <p:nvPr/>
        </p:nvSpPr>
        <p:spPr>
          <a:xfrm>
            <a:off x="5874469" y="5257556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ZA" dirty="0"/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18874494-ABCB-0A2D-1D97-6C1E32CE5157}"/>
              </a:ext>
            </a:extLst>
          </p:cNvPr>
          <p:cNvSpPr/>
          <p:nvPr/>
        </p:nvSpPr>
        <p:spPr>
          <a:xfrm>
            <a:off x="5874469" y="3015514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2B7C116C-D8CD-925E-E0E4-32B9E8EB01CC}"/>
              </a:ext>
            </a:extLst>
          </p:cNvPr>
          <p:cNvSpPr/>
          <p:nvPr/>
        </p:nvSpPr>
        <p:spPr>
          <a:xfrm>
            <a:off x="5847742" y="4155545"/>
            <a:ext cx="443060" cy="339365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1213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4">
      <a:dk1>
        <a:srgbClr val="000000"/>
      </a:dk1>
      <a:lt1>
        <a:sysClr val="window" lastClr="FFFFFF"/>
      </a:lt1>
      <a:dk2>
        <a:srgbClr val="3F3F3F"/>
      </a:dk2>
      <a:lt2>
        <a:srgbClr val="CCDDEA"/>
      </a:lt2>
      <a:accent1>
        <a:srgbClr val="006666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261ED9B60DF4EA26CC3895632A13D" ma:contentTypeVersion="2" ma:contentTypeDescription="Create a new document." ma:contentTypeScope="" ma:versionID="84714de18ed99a66a6ee67af1d3b92b2">
  <xsd:schema xmlns:xsd="http://www.w3.org/2001/XMLSchema" xmlns:xs="http://www.w3.org/2001/XMLSchema" xmlns:p="http://schemas.microsoft.com/office/2006/metadata/properties" xmlns:ns2="2c922dc1-3aba-47ed-9a3b-b3211d8d8ec5" targetNamespace="http://schemas.microsoft.com/office/2006/metadata/properties" ma:root="true" ma:fieldsID="519ad5e7ada4fa9ae910fcc9b630f917" ns2:_="">
    <xsd:import namespace="2c922dc1-3aba-47ed-9a3b-b3211d8d8e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22dc1-3aba-47ed-9a3b-b3211d8d8e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A986C2-1CD0-4975-BD91-41AE8D956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DD736-A6C9-4BAF-B170-ABB618E2B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22dc1-3aba-47ed-9a3b-b3211d8d8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66F0AF-3017-4F43-9C9A-9BAD36151DA2}">
  <ds:schemaRefs>
    <ds:schemaRef ds:uri="http://purl.org/dc/elements/1.1/"/>
    <ds:schemaRef ds:uri="http://schemas.microsoft.com/office/2006/metadata/properties"/>
    <ds:schemaRef ds:uri="2c922dc1-3aba-47ed-9a3b-b3211d8d8e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1404</TotalTime>
  <Words>1122</Words>
  <Application>Microsoft Office PowerPoint</Application>
  <PresentationFormat>Widescreen</PresentationFormat>
  <Paragraphs>511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Symbol</vt:lpstr>
      <vt:lpstr>Calibri</vt:lpstr>
      <vt:lpstr>Arial</vt:lpstr>
      <vt:lpstr>Wingdings</vt:lpstr>
      <vt:lpstr>Eurostar Black Extended</vt:lpstr>
      <vt:lpstr>Century Gothic</vt:lpstr>
      <vt:lpstr>Wingdings 2</vt:lpstr>
      <vt:lpstr>Quotable</vt:lpstr>
      <vt:lpstr>INCIDENT STATISTICS</vt:lpstr>
      <vt:lpstr>FEM</vt:lpstr>
      <vt:lpstr>FEM</vt:lpstr>
      <vt:lpstr>FEM</vt:lpstr>
      <vt:lpstr>FEM</vt:lpstr>
      <vt:lpstr>FEM</vt:lpstr>
      <vt:lpstr>FEM</vt:lpstr>
      <vt:lpstr>FATALITIES</vt:lpstr>
      <vt:lpstr>FEM</vt:lpstr>
      <vt:lpstr>FEM</vt:lpstr>
      <vt:lpstr>FEM</vt:lpstr>
      <vt:lpstr>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 swanepoel</dc:creator>
  <cp:lastModifiedBy>Lalie Louw</cp:lastModifiedBy>
  <cp:revision>147</cp:revision>
  <dcterms:created xsi:type="dcterms:W3CDTF">2015-11-03T07:34:35Z</dcterms:created>
  <dcterms:modified xsi:type="dcterms:W3CDTF">2023-11-22T05:54:18Z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0x0101009C5261ED9B60DF4EA26CC3895632A13D</vt:lpwstr>
  </property>
</Properties>
</file>