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63" r:id="rId4"/>
    <p:sldId id="265" r:id="rId5"/>
    <p:sldId id="264" r:id="rId6"/>
    <p:sldId id="266" r:id="rId7"/>
    <p:sldId id="276" r:id="rId8"/>
    <p:sldId id="275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FFA"/>
    <a:srgbClr val="F8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745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77BB-CF52-E44B-B097-6C48B1DBCFFB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7EE3-5526-9E47-861D-0A06AE7E6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7EE3-5526-9E47-861D-0A06AE7E68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89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94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0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FB23-F0D7-FE4D-B9FC-F9B3EFF086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6E5DFA-90D8-2846-A012-57ED40BA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88088" y="3518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64D3D-F41A-C4D8-F93C-40DD867F1206}"/>
              </a:ext>
            </a:extLst>
          </p:cNvPr>
          <p:cNvSpPr/>
          <p:nvPr/>
        </p:nvSpPr>
        <p:spPr>
          <a:xfrm>
            <a:off x="407368" y="238511"/>
            <a:ext cx="94019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i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Welcome to the 4</a:t>
            </a:r>
            <a:r>
              <a:rPr lang="en-US" sz="6000" b="1" i="1" cap="none" spc="0" baseline="3000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th</a:t>
            </a:r>
            <a:r>
              <a:rPr lang="en-US" sz="6000" b="1" i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n-US" sz="6000" b="1" i="1" dirty="0">
                <a:ln/>
                <a:solidFill>
                  <a:schemeClr val="accent5">
                    <a:lumMod val="75000"/>
                  </a:schemeClr>
                </a:solidFill>
              </a:rPr>
              <a:t>Road Maintenance Forum</a:t>
            </a:r>
          </a:p>
          <a:p>
            <a:pPr algn="ctr"/>
            <a:endParaRPr lang="en-US" sz="6000" b="1" i="1" cap="none" spc="0" dirty="0">
              <a:ln/>
              <a:effectLst/>
            </a:endParaRPr>
          </a:p>
          <a:p>
            <a:pPr algn="ctr"/>
            <a:r>
              <a:rPr lang="en-US" sz="6000" b="1" i="1" u="sng" dirty="0">
                <a:ln/>
              </a:rPr>
              <a:t>22</a:t>
            </a:r>
            <a:r>
              <a:rPr lang="en-US" sz="6000" b="1" i="1" u="sng" baseline="30000" dirty="0">
                <a:ln/>
              </a:rPr>
              <a:t>nd</a:t>
            </a:r>
            <a:r>
              <a:rPr lang="en-US" sz="6000" b="1" i="1" u="sng" dirty="0">
                <a:ln/>
              </a:rPr>
              <a:t> November 2023</a:t>
            </a:r>
            <a:endParaRPr lang="en-US" sz="6000" b="1" i="1" u="sng" cap="none" spc="0" dirty="0">
              <a:ln/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3445B5-4778-D9A7-44AE-AA0975BF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" y="5661248"/>
            <a:ext cx="12066664" cy="97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EB7EB4-E279-2EFF-EE88-0DF3D8E6B493}"/>
              </a:ext>
            </a:extLst>
          </p:cNvPr>
          <p:cNvSpPr txBox="1"/>
          <p:nvPr/>
        </p:nvSpPr>
        <p:spPr>
          <a:xfrm>
            <a:off x="2711624" y="49576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sponsored &amp; supported by……..</a:t>
            </a:r>
          </a:p>
        </p:txBody>
      </p:sp>
    </p:spTree>
    <p:extLst>
      <p:ext uri="{BB962C8B-B14F-4D97-AF65-F5344CB8AC3E}">
        <p14:creationId xmlns:p14="http://schemas.microsoft.com/office/powerpoint/2010/main" val="10921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2539F8-F9DE-DF30-A0FC-8E84C6492FBA}"/>
              </a:ext>
            </a:extLst>
          </p:cNvPr>
          <p:cNvSpPr txBox="1"/>
          <p:nvPr/>
        </p:nvSpPr>
        <p:spPr>
          <a:xfrm>
            <a:off x="2063552" y="1363514"/>
            <a:ext cx="6660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" panose="02040604050505020304" pitchFamily="18" charset="0"/>
              </a:rPr>
              <a:t>Welcome </a:t>
            </a:r>
          </a:p>
          <a:p>
            <a:pPr algn="ctr"/>
            <a:endParaRPr lang="en-US" sz="1600" b="1" dirty="0">
              <a:latin typeface="Century" panose="02040604050505020304" pitchFamily="18" charset="0"/>
            </a:endParaRP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Background </a:t>
            </a:r>
          </a:p>
          <a:p>
            <a:pPr algn="ctr"/>
            <a:endParaRPr lang="en-US" sz="1600" b="1" dirty="0">
              <a:latin typeface="Century" panose="02040604050505020304" pitchFamily="18" charset="0"/>
            </a:endParaRP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Objectives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59304-9F1A-1B04-51EE-A707DF15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" y="5787780"/>
            <a:ext cx="12097907" cy="9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1AF74-AA29-3B9E-6772-B388619864BC}"/>
              </a:ext>
            </a:extLst>
          </p:cNvPr>
          <p:cNvSpPr txBox="1"/>
          <p:nvPr/>
        </p:nvSpPr>
        <p:spPr>
          <a:xfrm>
            <a:off x="1800594" y="44624"/>
            <a:ext cx="861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800" b="1" u="sng" dirty="0">
                <a:effectLst/>
                <a:latin typeface="Century" panose="02040604050505020304" pitchFamily="18" charset="0"/>
              </a:rPr>
              <a:t>RMF Historical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E0894-A9E9-5EBA-40D0-EC2CA769D952}"/>
              </a:ext>
            </a:extLst>
          </p:cNvPr>
          <p:cNvSpPr txBox="1"/>
          <p:nvPr/>
        </p:nvSpPr>
        <p:spPr>
          <a:xfrm>
            <a:off x="695400" y="764704"/>
            <a:ext cx="106571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" panose="02040604050505020304" pitchFamily="18" charset="0"/>
              </a:rPr>
              <a:t>07 April 2022 </a:t>
            </a:r>
            <a:r>
              <a:rPr lang="en-US" sz="2400" dirty="0">
                <a:latin typeface="Century" panose="020406040505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entury" panose="02040604050505020304" pitchFamily="18" charset="0"/>
              </a:rPr>
              <a:t>st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 RM Forum </a:t>
            </a:r>
            <a:r>
              <a:rPr lang="en-US" sz="2400" dirty="0">
                <a:latin typeface="Century" panose="02040604050505020304" pitchFamily="18" charset="0"/>
              </a:rPr>
              <a:t>held online </a:t>
            </a:r>
            <a:br>
              <a:rPr lang="en-US" sz="2400" dirty="0">
                <a:latin typeface="Century" panose="02040604050505020304" pitchFamily="18" charset="0"/>
              </a:rPr>
            </a:br>
            <a:r>
              <a:rPr lang="en-US" sz="2000" dirty="0">
                <a:latin typeface="Century" panose="02040604050505020304" pitchFamily="18" charset="0"/>
              </a:rPr>
              <a:t>Topics  agreed for discussion: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Systems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Materials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Quality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Laboratories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" panose="02040604050505020304" pitchFamily="18" charset="0"/>
              </a:rPr>
              <a:t>Resolutions</a:t>
            </a:r>
          </a:p>
          <a:p>
            <a:pPr marL="314325" lvl="2"/>
            <a:r>
              <a:rPr lang="en-US" sz="2000" dirty="0">
                <a:latin typeface="Century" panose="02040604050505020304" pitchFamily="18" charset="0"/>
              </a:rPr>
              <a:t>     13 panelists ... 348 delegates</a:t>
            </a:r>
          </a:p>
          <a:p>
            <a:pPr marL="314325" lvl="2"/>
            <a:endParaRPr lang="en-US" sz="2000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" panose="02040604050505020304" pitchFamily="18" charset="0"/>
              </a:rPr>
              <a:t>05 October 2022 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: 2</a:t>
            </a:r>
            <a:r>
              <a:rPr lang="en-US" sz="2400" baseline="30000" dirty="0">
                <a:solidFill>
                  <a:srgbClr val="FF0000"/>
                </a:solidFill>
                <a:latin typeface="Century" panose="02040604050505020304" pitchFamily="18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 RM Forum </a:t>
            </a:r>
            <a:r>
              <a:rPr lang="en-US" sz="2400" dirty="0">
                <a:latin typeface="Century" panose="02040604050505020304" pitchFamily="18" charset="0"/>
              </a:rPr>
              <a:t>held online </a:t>
            </a:r>
          </a:p>
          <a:p>
            <a:pPr marL="11113"/>
            <a:r>
              <a:rPr lang="en-US" sz="2400" dirty="0">
                <a:latin typeface="Century" panose="02040604050505020304" pitchFamily="18" charset="0"/>
              </a:rPr>
              <a:t>	  </a:t>
            </a:r>
            <a:r>
              <a:rPr lang="en-US" sz="2000" dirty="0">
                <a:latin typeface="Century" panose="02040604050505020304" pitchFamily="18" charset="0"/>
              </a:rPr>
              <a:t>14 panelists … 275 delegates</a:t>
            </a:r>
          </a:p>
          <a:p>
            <a:pPr marL="11113"/>
            <a:endParaRPr lang="en-US" sz="2000" dirty="0">
              <a:latin typeface="Century" panose="020406040505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" panose="020406040505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" panose="02040604050505020304" pitchFamily="18" charset="0"/>
              </a:rPr>
              <a:t>13</a:t>
            </a:r>
            <a:r>
              <a:rPr lang="en-US" sz="2400" b="1" baseline="30000" dirty="0">
                <a:latin typeface="Century" panose="02040604050505020304" pitchFamily="18" charset="0"/>
              </a:rPr>
              <a:t>th</a:t>
            </a:r>
            <a:r>
              <a:rPr lang="en-US" sz="2400" b="1" dirty="0">
                <a:latin typeface="Century" panose="02040604050505020304" pitchFamily="18" charset="0"/>
              </a:rPr>
              <a:t> April 2023 : 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latin typeface="Century" panose="02040604050505020304" pitchFamily="18" charset="0"/>
              </a:rPr>
              <a:t>rd</a:t>
            </a:r>
            <a:r>
              <a:rPr lang="en-US" sz="2400" dirty="0">
                <a:solidFill>
                  <a:srgbClr val="FF0000"/>
                </a:solidFill>
                <a:latin typeface="Century" panose="02040604050505020304" pitchFamily="18" charset="0"/>
              </a:rPr>
              <a:t> RM Forum </a:t>
            </a:r>
            <a:r>
              <a:rPr lang="en-US" sz="2400" dirty="0">
                <a:latin typeface="Century" panose="02040604050505020304" pitchFamily="18" charset="0"/>
              </a:rPr>
              <a:t>held online</a:t>
            </a:r>
          </a:p>
          <a:p>
            <a:pPr marL="457200" lvl="2"/>
            <a:r>
              <a:rPr lang="en-US" sz="2400" dirty="0">
                <a:latin typeface="Century" panose="02040604050505020304" pitchFamily="18" charset="0"/>
              </a:rPr>
              <a:t>   </a:t>
            </a:r>
            <a:r>
              <a:rPr lang="en-US" sz="2000" dirty="0">
                <a:latin typeface="Century" panose="02040604050505020304" pitchFamily="18" charset="0"/>
              </a:rPr>
              <a:t>19 panelists … 330 delegates </a:t>
            </a:r>
          </a:p>
          <a:p>
            <a:pPr marL="457200" lvl="2"/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1AF74-AA29-3B9E-6772-B388619864BC}"/>
              </a:ext>
            </a:extLst>
          </p:cNvPr>
          <p:cNvSpPr txBox="1"/>
          <p:nvPr/>
        </p:nvSpPr>
        <p:spPr>
          <a:xfrm>
            <a:off x="1631504" y="352784"/>
            <a:ext cx="7347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600" b="1" u="sng" dirty="0">
                <a:effectLst/>
                <a:latin typeface="Century" panose="02040604050505020304" pitchFamily="18" charset="0"/>
              </a:rPr>
              <a:t>Objectives of </a:t>
            </a:r>
            <a:r>
              <a:rPr lang="en-ZA" sz="3600" b="1" u="sng" dirty="0">
                <a:latin typeface="Century" panose="02040604050505020304" pitchFamily="18" charset="0"/>
              </a:rPr>
              <a:t>t</a:t>
            </a:r>
            <a:r>
              <a:rPr lang="en-ZA" sz="3600" b="1" u="sng" dirty="0">
                <a:effectLst/>
                <a:latin typeface="Century" panose="02040604050505020304" pitchFamily="18" charset="0"/>
              </a:rPr>
              <a:t>he RMF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74455-4E7E-E5D8-63FD-2FEA4FB32862}"/>
              </a:ext>
            </a:extLst>
          </p:cNvPr>
          <p:cNvSpPr txBox="1"/>
          <p:nvPr/>
        </p:nvSpPr>
        <p:spPr>
          <a:xfrm>
            <a:off x="551384" y="1484784"/>
            <a:ext cx="10595544" cy="469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a perspective of overarching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strategic issues 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 it affects road maintenance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Promoting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best practice 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particularly training of emerging contractors;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Co-ordination and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linkage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with other groupings;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Establishment of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task groups 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with specific national objectives;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of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sufficient time 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for participation/discussion/advice and for social interactions; 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Dissemination of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new technologies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of a forum for 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acceptance of technological changes</a:t>
            </a:r>
            <a:r>
              <a:rPr lang="en-ZA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Provision of a forum for interaction </a:t>
            </a:r>
            <a:r>
              <a:rPr lang="en-US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between theory and practice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and for identification of </a:t>
            </a:r>
            <a:r>
              <a:rPr lang="en-US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technology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development needs</a:t>
            </a:r>
            <a:r>
              <a:rPr lang="en-ZA" sz="2400" dirty="0">
                <a:solidFill>
                  <a:srgbClr val="FF0000"/>
                </a:solidFill>
                <a:effectLst/>
                <a:latin typeface="Century" panose="020406040505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1AF74-AA29-3B9E-6772-B388619864BC}"/>
              </a:ext>
            </a:extLst>
          </p:cNvPr>
          <p:cNvSpPr txBox="1"/>
          <p:nvPr/>
        </p:nvSpPr>
        <p:spPr>
          <a:xfrm>
            <a:off x="12297" y="183218"/>
            <a:ext cx="10339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000" b="1" u="sng" dirty="0">
                <a:effectLst/>
                <a:latin typeface="Century" panose="02040604050505020304" pitchFamily="18" charset="0"/>
              </a:rPr>
              <a:t>Objectives of the RMF</a:t>
            </a:r>
            <a:endParaRPr lang="en-ZA" sz="4000" b="1" i="1" u="sng" dirty="0">
              <a:effectLst/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984C-81BF-9A6E-1D13-3EAD5E4137D2}"/>
              </a:ext>
            </a:extLst>
          </p:cNvPr>
          <p:cNvSpPr txBox="1"/>
          <p:nvPr/>
        </p:nvSpPr>
        <p:spPr>
          <a:xfrm>
            <a:off x="479376" y="1412776"/>
            <a:ext cx="10339264" cy="471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serve as a forum for the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exchange of information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technologies,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 discuss issues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strategic impor</a:t>
            </a:r>
            <a:r>
              <a:rPr lang="en-US" sz="24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tance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 the roads construction industry, focusing on road maintenance.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should enable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wider representation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 participation from the broader roads industry, particularly urban, rural, provincial authorities, and emerging contractors.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could allow for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broader regional representation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through playing a facilitating role as a catalyst for </a:t>
            </a:r>
            <a:r>
              <a:rPr lang="en-US" sz="2400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transfer </a:t>
            </a:r>
            <a:r>
              <a:rPr lang="en-US" sz="24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 the southern African region.</a:t>
            </a:r>
            <a:endParaRPr lang="en-Z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ZA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D5537-F91F-2A34-5807-390717B7DA52}"/>
              </a:ext>
            </a:extLst>
          </p:cNvPr>
          <p:cNvSpPr txBox="1"/>
          <p:nvPr/>
        </p:nvSpPr>
        <p:spPr>
          <a:xfrm>
            <a:off x="0" y="0"/>
            <a:ext cx="10735340" cy="667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800" b="1" u="sng" dirty="0">
              <a:solidFill>
                <a:schemeClr val="bg2">
                  <a:lumMod val="25000"/>
                </a:schemeClr>
              </a:solidFill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4th</a:t>
            </a: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 RM Forum </a:t>
            </a:r>
            <a:r>
              <a:rPr lang="en-US" sz="2800" b="1" u="sng" dirty="0" err="1">
                <a:solidFill>
                  <a:schemeClr val="bg2">
                    <a:lumMod val="25000"/>
                  </a:schemeClr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:</a:t>
            </a:r>
            <a:endParaRPr lang="en-ZA" sz="2800" b="1" u="sng" dirty="0">
              <a:solidFill>
                <a:schemeClr val="bg2">
                  <a:lumMod val="25000"/>
                </a:schemeClr>
              </a:solidFill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>
                <a:solidFill>
                  <a:schemeClr val="bg2">
                    <a:lumMod val="25000"/>
                  </a:schemeClr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Key-Note Address</a:t>
            </a:r>
          </a:p>
          <a:p>
            <a:pPr algn="ctr"/>
            <a:endParaRPr lang="en-US" sz="1600" b="1" u="sng" dirty="0">
              <a:solidFill>
                <a:schemeClr val="bg2">
                  <a:lumMod val="25000"/>
                </a:schemeClr>
              </a:solidFill>
              <a:effectLst/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ZA" sz="1600" b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Dr Juan José </a:t>
            </a:r>
            <a:r>
              <a:rPr lang="en-ZA" sz="1600" b="1" dirty="0" err="1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Potti</a:t>
            </a:r>
            <a:r>
              <a:rPr lang="en-ZA" sz="1600" b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– Founder of International Road Maintenance Day</a:t>
            </a:r>
          </a:p>
          <a:p>
            <a:pPr algn="ctr"/>
            <a:endParaRPr lang="en-ZA" sz="1400" b="1" dirty="0">
              <a:solidFill>
                <a:srgbClr val="00B050"/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ZA" sz="1600" b="1" i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“The IRMD Initiative – A Review Of Its Evolution and Future Prospects”</a:t>
            </a:r>
          </a:p>
          <a:p>
            <a:pPr algn="ctr"/>
            <a:endParaRPr lang="en-ZA" sz="1600" b="1" i="1" dirty="0">
              <a:solidFill>
                <a:schemeClr val="bg2">
                  <a:lumMod val="25000"/>
                </a:schemeClr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ZA" sz="1600" b="1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André </a:t>
            </a:r>
            <a:r>
              <a:rPr lang="en-ZA" sz="1600" b="1" dirty="0" err="1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Fabricius</a:t>
            </a:r>
            <a:endParaRPr lang="en-ZA" sz="1600" b="1" dirty="0">
              <a:solidFill>
                <a:schemeClr val="accent4">
                  <a:lumMod val="75000"/>
                </a:schemeClr>
              </a:solidFill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endParaRPr lang="en-ZA" sz="1400" dirty="0">
              <a:solidFill>
                <a:schemeClr val="accent4">
                  <a:lumMod val="75000"/>
                </a:schemeClr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ZA" sz="1600" b="1" i="1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“Roadworks Worker Safety Procedures”</a:t>
            </a:r>
          </a:p>
          <a:p>
            <a:pPr algn="ctr"/>
            <a:br>
              <a:rPr lang="en-ZA" sz="1600" b="1" i="1" dirty="0">
                <a:solidFill>
                  <a:schemeClr val="bg2">
                    <a:lumMod val="25000"/>
                  </a:schemeClr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</a:br>
            <a:r>
              <a:rPr lang="en-ZA" sz="1600" b="1" dirty="0">
                <a:solidFill>
                  <a:srgbClr val="3D0FFA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Ms </a:t>
            </a:r>
            <a:r>
              <a:rPr lang="en-ZA" sz="1600" b="1" dirty="0" err="1">
                <a:solidFill>
                  <a:srgbClr val="3D0FFA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Lalie</a:t>
            </a:r>
            <a:r>
              <a:rPr lang="en-ZA" sz="1600" b="1" dirty="0">
                <a:solidFill>
                  <a:srgbClr val="3D0FFA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Louw – SAFCEC</a:t>
            </a:r>
          </a:p>
          <a:p>
            <a:pPr algn="ctr"/>
            <a:endParaRPr lang="en-ZA" sz="1600" b="1" dirty="0">
              <a:solidFill>
                <a:srgbClr val="3D0FFA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ZA" sz="1600" b="1" i="1" dirty="0">
                <a:solidFill>
                  <a:srgbClr val="3D0FFA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“FEM Statistics”</a:t>
            </a:r>
            <a:endParaRPr lang="en-ZA" sz="1600" b="1" i="1" dirty="0">
              <a:solidFill>
                <a:srgbClr val="3D0FFA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endParaRPr lang="en-ZA" sz="1600" b="1" i="1" u="sng" dirty="0">
              <a:solidFill>
                <a:schemeClr val="bg2">
                  <a:lumMod val="25000"/>
                </a:schemeClr>
              </a:solidFill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ZA" sz="1600" b="1" i="1" dirty="0">
                <a:solidFill>
                  <a:srgbClr val="00B05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Mr Contractor (tbc)</a:t>
            </a:r>
          </a:p>
          <a:p>
            <a:pPr algn="ctr"/>
            <a:r>
              <a:rPr lang="en-ZA" sz="1600" b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 </a:t>
            </a:r>
            <a:br>
              <a:rPr lang="en-ZA" sz="1600" b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</a:br>
            <a:r>
              <a:rPr lang="en-ZA" sz="1600" b="1" i="1" dirty="0">
                <a:solidFill>
                  <a:srgbClr val="00B05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“Lessons Learnt in Best Practice in Road Maintenance and Repairs”</a:t>
            </a:r>
          </a:p>
          <a:p>
            <a:pPr algn="ctr"/>
            <a:b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ea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Phil Hendricks –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Sabita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accent4">
                  <a:lumMod val="75000"/>
                </a:schemeClr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“Cold Mix Certification Process”</a:t>
            </a:r>
            <a:endParaRPr lang="en-ZA" sz="1600" i="1" dirty="0">
              <a:solidFill>
                <a:schemeClr val="accent4">
                  <a:lumMod val="75000"/>
                </a:schemeClr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algn="ctr"/>
            <a:b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ea typeface="Corbel" panose="020B050302020402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bg2">
                  <a:lumMod val="25000"/>
                </a:schemeClr>
              </a:solidFill>
              <a:effectLst/>
              <a:latin typeface="Georgia" panose="02040502050405020303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u="sng" dirty="0">
                <a:solidFill>
                  <a:srgbClr val="3D0FFA"/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 Resolutions, Thanks and Closure – Rudolf Murray (</a:t>
            </a:r>
            <a:r>
              <a:rPr lang="en-US" sz="1600" b="1" u="sng" dirty="0" err="1">
                <a:solidFill>
                  <a:srgbClr val="3D0FFA"/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Safcec</a:t>
            </a:r>
            <a:r>
              <a:rPr lang="en-US" sz="1600" b="1" u="sng" dirty="0">
                <a:solidFill>
                  <a:srgbClr val="3D0FFA"/>
                </a:solidFill>
                <a:effectLst/>
                <a:latin typeface="Century" panose="020406040505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) </a:t>
            </a:r>
            <a:endParaRPr lang="en-ZA" sz="1600" b="1" u="sng" dirty="0">
              <a:solidFill>
                <a:srgbClr val="3D0FFA"/>
              </a:solidFill>
              <a:effectLst/>
              <a:latin typeface="Century" panose="02040604050505020304" pitchFamily="18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0CBC6-F056-5B5F-EECC-CE57C1635FBD}"/>
              </a:ext>
            </a:extLst>
          </p:cNvPr>
          <p:cNvCxnSpPr>
            <a:cxnSpLocks/>
          </p:cNvCxnSpPr>
          <p:nvPr/>
        </p:nvCxnSpPr>
        <p:spPr>
          <a:xfrm>
            <a:off x="839416" y="83671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2D896-7278-BBE7-EBF5-44F0F1C27CBD}"/>
              </a:ext>
            </a:extLst>
          </p:cNvPr>
          <p:cNvCxnSpPr>
            <a:cxnSpLocks/>
          </p:cNvCxnSpPr>
          <p:nvPr/>
        </p:nvCxnSpPr>
        <p:spPr>
          <a:xfrm>
            <a:off x="595607" y="3140968"/>
            <a:ext cx="9172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F84AAF-5E82-DBC7-5F82-F648E74F23CA}"/>
              </a:ext>
            </a:extLst>
          </p:cNvPr>
          <p:cNvCxnSpPr>
            <a:cxnSpLocks/>
          </p:cNvCxnSpPr>
          <p:nvPr/>
        </p:nvCxnSpPr>
        <p:spPr>
          <a:xfrm>
            <a:off x="335360" y="4077072"/>
            <a:ext cx="9621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0E2649-386D-692D-D9DA-2BB9A87CB856}"/>
              </a:ext>
            </a:extLst>
          </p:cNvPr>
          <p:cNvCxnSpPr>
            <a:cxnSpLocks/>
          </p:cNvCxnSpPr>
          <p:nvPr/>
        </p:nvCxnSpPr>
        <p:spPr>
          <a:xfrm>
            <a:off x="839416" y="2204864"/>
            <a:ext cx="8856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C099DA-2ED0-3C7A-CAF8-278142DAC891}"/>
              </a:ext>
            </a:extLst>
          </p:cNvPr>
          <p:cNvCxnSpPr>
            <a:cxnSpLocks/>
          </p:cNvCxnSpPr>
          <p:nvPr/>
        </p:nvCxnSpPr>
        <p:spPr>
          <a:xfrm>
            <a:off x="191344" y="5085184"/>
            <a:ext cx="10009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4B9EC5-4BA2-90E4-A737-CFD8D04AE3E6}"/>
              </a:ext>
            </a:extLst>
          </p:cNvPr>
          <p:cNvCxnSpPr>
            <a:cxnSpLocks/>
          </p:cNvCxnSpPr>
          <p:nvPr/>
        </p:nvCxnSpPr>
        <p:spPr>
          <a:xfrm>
            <a:off x="1055440" y="674136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D1B0CC-6F48-85CD-31EA-3B3EFCAD0726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0009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2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4CEDC-45E6-FA9C-8477-7592DE65B0D9}"/>
              </a:ext>
            </a:extLst>
          </p:cNvPr>
          <p:cNvSpPr txBox="1"/>
          <p:nvPr/>
        </p:nvSpPr>
        <p:spPr>
          <a:xfrm>
            <a:off x="1127448" y="573780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Social Media : #IRMD2023</a:t>
            </a:r>
            <a:endParaRPr lang="en-US" sz="2800" b="1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6A5DED7-4E47-1DD5-CA9D-AAEA58CD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41" y="2463693"/>
            <a:ext cx="6722780" cy="295222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64113D8-1ED0-0768-78E0-72CA226E1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4" y="186822"/>
            <a:ext cx="9162307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brown and white wooden arrow sign">
            <a:extLst>
              <a:ext uri="{FF2B5EF4-FFF2-40B4-BE49-F238E27FC236}">
                <a16:creationId xmlns:a16="http://schemas.microsoft.com/office/drawing/2014/main" id="{B6B31F46-B71A-0027-632A-AC8BCB0D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76854"/>
            <a:ext cx="6133374" cy="40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B7BD66-71B4-52DB-E002-0A30597C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" y="5856514"/>
            <a:ext cx="12095512" cy="9815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1DF60F-1D6C-737A-7275-17B0683A18EB}"/>
              </a:ext>
            </a:extLst>
          </p:cNvPr>
          <p:cNvSpPr txBox="1"/>
          <p:nvPr/>
        </p:nvSpPr>
        <p:spPr>
          <a:xfrm>
            <a:off x="2063552" y="2760554"/>
            <a:ext cx="7801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2225" indent="-1292225" algn="ctr"/>
            <a:r>
              <a:rPr lang="en-US" sz="5400" b="1" dirty="0">
                <a:solidFill>
                  <a:schemeClr val="bg1"/>
                </a:solidFill>
              </a:rPr>
              <a:t>for joining us. 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  <a:p>
            <a:pPr marL="1292225" indent="-1292225" algn="ctr"/>
            <a:endParaRPr lang="en-US" sz="2400" b="1" dirty="0">
              <a:solidFill>
                <a:schemeClr val="bg1"/>
              </a:solidFill>
            </a:endParaRPr>
          </a:p>
          <a:p>
            <a:pPr marL="1292225" indent="-1292225" algn="ctr"/>
            <a:endParaRPr lang="en-US" sz="2400" b="1" dirty="0">
              <a:solidFill>
                <a:schemeClr val="bg1"/>
              </a:solidFill>
            </a:endParaRPr>
          </a:p>
          <a:p>
            <a:pPr marL="1292225" indent="-1292225" algn="ctr"/>
            <a:r>
              <a:rPr lang="en-US" sz="2400" b="1" dirty="0"/>
              <a:t>The CPD reference Number : </a:t>
            </a:r>
          </a:p>
          <a:p>
            <a:pPr marL="1292225" indent="-1292225" algn="ctr"/>
            <a:endParaRPr lang="en-US" sz="2400" b="1" dirty="0">
              <a:solidFill>
                <a:schemeClr val="tx2"/>
              </a:solidFill>
            </a:endParaRPr>
          </a:p>
          <a:p>
            <a:pPr marL="1292225" indent="-1292225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7E9E67-4BFD-936B-603E-E1077E57290A}"/>
              </a:ext>
            </a:extLst>
          </p:cNvPr>
          <p:cNvSpPr txBox="1"/>
          <p:nvPr/>
        </p:nvSpPr>
        <p:spPr>
          <a:xfrm>
            <a:off x="6815470" y="2456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29295-1814-EE46-9E0F-9F39ED3561B2}"/>
              </a:ext>
            </a:extLst>
          </p:cNvPr>
          <p:cNvSpPr txBox="1"/>
          <p:nvPr/>
        </p:nvSpPr>
        <p:spPr>
          <a:xfrm>
            <a:off x="1775520" y="460131"/>
            <a:ext cx="9433048" cy="53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solidFill>
                  <a:schemeClr val="tx2"/>
                </a:solidFill>
                <a:effectLst/>
                <a:latin typeface="Georgia" panose="02040502050405020303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Key RMF Outputs leading to possible Resolutions</a:t>
            </a:r>
            <a:endParaRPr lang="en-ZA" sz="2800" u="sng" dirty="0">
              <a:solidFill>
                <a:schemeClr val="tx2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915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2043</TotalTime>
  <Words>369</Words>
  <Application>Microsoft Office PowerPoint</Application>
  <PresentationFormat>Widescreen</PresentationFormat>
  <Paragraphs>77</Paragraphs>
  <Slides>9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</vt:lpstr>
      <vt:lpstr>Corbel</vt:lpstr>
      <vt:lpstr>Georgia</vt:lpstr>
      <vt:lpstr>Symbol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Onraet</dc:creator>
  <cp:lastModifiedBy>Lorraine Wagner</cp:lastModifiedBy>
  <cp:revision>105</cp:revision>
  <cp:lastPrinted>2022-10-05T07:48:51Z</cp:lastPrinted>
  <dcterms:created xsi:type="dcterms:W3CDTF">2022-09-23T08:05:18Z</dcterms:created>
  <dcterms:modified xsi:type="dcterms:W3CDTF">2024-02-01T10:54:12Z</dcterms:modified>
</cp:coreProperties>
</file>