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754" r:id="rId2"/>
    <p:sldId id="928" r:id="rId3"/>
    <p:sldId id="929" r:id="rId4"/>
    <p:sldId id="684" r:id="rId5"/>
    <p:sldId id="909" r:id="rId6"/>
    <p:sldId id="917" r:id="rId7"/>
    <p:sldId id="913" r:id="rId8"/>
    <p:sldId id="918" r:id="rId9"/>
    <p:sldId id="912" r:id="rId10"/>
    <p:sldId id="919" r:id="rId11"/>
    <p:sldId id="910" r:id="rId12"/>
    <p:sldId id="260" r:id="rId13"/>
    <p:sldId id="599" r:id="rId14"/>
    <p:sldId id="702" r:id="rId15"/>
    <p:sldId id="914" r:id="rId16"/>
    <p:sldId id="915" r:id="rId17"/>
    <p:sldId id="921" r:id="rId18"/>
    <p:sldId id="882" r:id="rId19"/>
    <p:sldId id="922" r:id="rId20"/>
    <p:sldId id="920" r:id="rId21"/>
    <p:sldId id="923" r:id="rId22"/>
    <p:sldId id="871" r:id="rId23"/>
    <p:sldId id="687" r:id="rId24"/>
    <p:sldId id="688" r:id="rId25"/>
    <p:sldId id="925" r:id="rId26"/>
    <p:sldId id="916" r:id="rId27"/>
    <p:sldId id="927" r:id="rId28"/>
    <p:sldId id="926" r:id="rId29"/>
    <p:sldId id="748" r:id="rId3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8222"/>
    <a:srgbClr val="1B7D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0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ry Ramdunee" userId="ef1a0767-bbf1-4406-8e94-1bfe5a48776e" providerId="ADAL" clId="{D6CD7B93-463A-4953-8495-2C3B08E856FB}"/>
    <pc:docChg chg="modSld">
      <pc:chgData name="Jerry Ramdunee" userId="ef1a0767-bbf1-4406-8e94-1bfe5a48776e" providerId="ADAL" clId="{D6CD7B93-463A-4953-8495-2C3B08E856FB}" dt="2024-07-16T18:17:28.207" v="11" actId="20577"/>
      <pc:docMkLst>
        <pc:docMk/>
      </pc:docMkLst>
      <pc:sldChg chg="modSp mod">
        <pc:chgData name="Jerry Ramdunee" userId="ef1a0767-bbf1-4406-8e94-1bfe5a48776e" providerId="ADAL" clId="{D6CD7B93-463A-4953-8495-2C3B08E856FB}" dt="2024-07-16T18:17:28.207" v="11" actId="20577"/>
        <pc:sldMkLst>
          <pc:docMk/>
          <pc:sldMk cId="4045353857" sldId="926"/>
        </pc:sldMkLst>
        <pc:spChg chg="mod">
          <ac:chgData name="Jerry Ramdunee" userId="ef1a0767-bbf1-4406-8e94-1bfe5a48776e" providerId="ADAL" clId="{D6CD7B93-463A-4953-8495-2C3B08E856FB}" dt="2024-07-16T18:17:28.207" v="11" actId="20577"/>
          <ac:spMkLst>
            <pc:docMk/>
            <pc:sldMk cId="4045353857" sldId="926"/>
            <ac:spMk id="9" creationId="{863D27B4-C768-D4B4-2BB1-08B3AE32CDF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45BC4D9-B76F-435A-AB1B-A345041DF877}" type="datetimeFigureOut">
              <a:rPr lang="en-ZA" smtClean="0"/>
              <a:t>2024/07/17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A63BCA4-1B1A-42EC-AABD-D5D2F888AC1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25670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FC971-5E5C-4EE8-B61C-25AD29DFC558}" type="slidenum">
              <a:rPr lang="en-ZA" smtClean="0"/>
              <a:pPr/>
              <a:t>13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52769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4A2D0-9E98-06D2-54A7-E21CEE2BE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6B567B-2015-85EB-200A-2C85C65E0D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CB9F2-A731-0F89-3BE1-A872A74E2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BE41-B48C-483F-8E8F-2623318BF13F}" type="datetime1">
              <a:rPr lang="en-ZA" smtClean="0"/>
              <a:t>2024/07/17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DC8D7-58E9-3368-4BE1-80EE41D14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3FE49-5D36-402C-F10A-8A2314A15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6EF6-E23A-4EB0-973D-E92919FE21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71807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9E0DB-48EE-E2A3-D4A2-A1413FCF9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B0A081-0030-EFE7-4CC7-9BB7B2D94D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0B728-0D30-E124-A49A-8656BC88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D30E-9A53-4579-9F64-53D7DEFBBB90}" type="datetime1">
              <a:rPr lang="en-ZA" smtClean="0"/>
              <a:t>2024/07/17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9D74F-7B12-9F37-D660-1E9279905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41B7A-DD61-CA67-FD04-770BC937D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6EF6-E23A-4EB0-973D-E92919FE21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8549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B838A0-E2FF-14CD-AF64-9679CE00C0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087D47-6487-E637-1920-DA0486ED9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ACD6D-606B-1FB2-CA68-48AE302C6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D20A-9B5C-4DDD-823F-7C4F2BC0D09A}" type="datetime1">
              <a:rPr lang="en-ZA" smtClean="0"/>
              <a:t>2024/07/17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61645-9AE3-8FF1-8F32-E504DBF2C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B530D-4896-A3B9-387B-393B72BFD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6EF6-E23A-4EB0-973D-E92919FE21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3133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55071-E079-35B3-C3FE-580F6EAA4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E6D78-4975-1B26-6B24-B67631063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DAA35-ADDB-74B7-4491-EB49A1A68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E4FA-07C6-4E24-B026-9DA2FF353B82}" type="datetime1">
              <a:rPr lang="en-ZA" smtClean="0"/>
              <a:t>2024/07/17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30FEA-159D-7822-A280-FF96933D3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CFEA6-2118-52CF-6019-3604B4808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71910" cy="365125"/>
          </a:xfrm>
        </p:spPr>
        <p:txBody>
          <a:bodyPr/>
          <a:lstStyle/>
          <a:p>
            <a:fld id="{82AC6EF6-E23A-4EB0-973D-E92919FE2184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77100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B460D-924C-3378-125E-236CAB0C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FE879-ECF6-F6E0-EB71-A082816D3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07BB8-3BCC-0DD7-983F-E49D5BDE7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F4B8B-7024-44F2-BF25-3DDB8F0BE956}" type="datetime1">
              <a:rPr lang="en-ZA" smtClean="0"/>
              <a:t>2024/07/17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BBF24-A50E-9693-1DAC-7E56BB5DA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0CC3F-9463-AB5E-BE88-3DE98BE7D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6EF6-E23A-4EB0-973D-E92919FE21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42359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C3C6E-37E2-BAE0-0A51-D0855E632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3A033-7617-91A6-959B-524E629A6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CF2DCD-DACC-DB7F-D6A8-D8BDA7F03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0D2553-2C45-41E9-A400-BF7111992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CF75-2687-4CC3-A02C-FDA00AA79B0E}" type="datetime1">
              <a:rPr lang="en-ZA" smtClean="0"/>
              <a:t>2024/07/17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98B0B9-AC67-9949-DE56-36C9114E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1FFFF2-D70D-5C02-BAFC-7DBC28378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6EF6-E23A-4EB0-973D-E92919FE21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3490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A1474-87C7-2F4E-1F77-259AEC533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A9223-71E1-D9C4-AE36-C4F6A00DC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14C1F4-EFA7-861F-D1AD-A4986891F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455F4F-5B17-3A49-0D04-998B18E488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131BF4-5B0B-B2E7-5303-0B435D4CF5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7CF92B-C29A-97A9-CEA9-0B90C496C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6AA26-0630-4048-9F77-BD0D888B0D62}" type="datetime1">
              <a:rPr lang="en-ZA" smtClean="0"/>
              <a:t>2024/07/17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FA7D3-71AB-403C-F19C-0000F3578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D22BBA-87CB-5B8D-DABB-C946F072D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6EF6-E23A-4EB0-973D-E92919FE21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0834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DFF81-9C09-8BE1-76A2-BBB5D542E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702D81-3B52-59DC-4517-530497BAC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9B99-3B2E-464F-B403-F5A129A1B4E8}" type="datetime1">
              <a:rPr lang="en-ZA" smtClean="0"/>
              <a:t>2024/07/17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C60E9E-7F8E-6742-32AC-EE9EB8774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F507C9-A800-A0B5-EB32-7E713919F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6EF6-E23A-4EB0-973D-E92919FE21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7851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30D544-F1B4-B38B-32E2-B2E80D2C9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E0FA-418E-485F-A4DB-7034BD0DFA11}" type="datetime1">
              <a:rPr lang="en-ZA" smtClean="0"/>
              <a:t>2024/07/17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6D7AE2-9707-1AB2-4279-AA4C1D717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03BC45-13FC-8CD3-7FEE-504B067B2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6EF6-E23A-4EB0-973D-E92919FE21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7596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C77C6-4923-DF50-B166-5F4C3BDB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59793-7789-7130-3110-CEB459010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5DEEB1-0E57-6DED-AC9A-BDDED9633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870292-6D97-8AA0-7988-BB65A2913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48BBE-24E4-478B-BEB3-3964C7A08686}" type="datetime1">
              <a:rPr lang="en-ZA" smtClean="0"/>
              <a:t>2024/07/17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FC04C2-77BA-C008-9FD2-150D7AC0C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749CD9-FBF7-8EB8-8E1B-518A4EC95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6EF6-E23A-4EB0-973D-E92919FE21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28615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894FC-C17E-B1AD-D35F-7DD20CB72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6FBAA2-A8A9-BD6C-026F-9BD34144E4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29BF61-1D25-58C7-3DCB-ECF6567CB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DFD23-5816-F358-265A-790897CF4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C9995-44FB-4623-B677-9C7145178EF0}" type="datetime1">
              <a:rPr lang="en-ZA" smtClean="0"/>
              <a:t>2024/07/17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0E4983-E4EF-9B0E-5DEF-901CF4232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47316B-5FCB-6D90-CF9D-A8C697529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6EF6-E23A-4EB0-973D-E92919FE21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17377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5C6295-1D92-486E-E240-363A81C3D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88959-0DEF-325E-BFCB-8EA23C201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E055A-92DC-C650-FEC0-54BCF47B42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63E89-0EE5-4D6C-BE18-BA369442D897}" type="datetime1">
              <a:rPr lang="en-ZA" smtClean="0"/>
              <a:t>2024/07/17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643FF-7E4C-A768-BAF8-E232EB6323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9D5A8-47F7-F46D-3434-DB3251CC8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347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C6EF6-E23A-4EB0-973D-E92919FE2184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159055-DAAC-E848-73DB-5FB9A0178EF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152356"/>
            <a:ext cx="3611287" cy="68103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6C95A39-36BC-8979-4BDE-2B3B51448215}"/>
              </a:ext>
            </a:extLst>
          </p:cNvPr>
          <p:cNvSpPr/>
          <p:nvPr userDrawn="1"/>
        </p:nvSpPr>
        <p:spPr>
          <a:xfrm>
            <a:off x="0" y="0"/>
            <a:ext cx="12192000" cy="365124"/>
          </a:xfrm>
          <a:prstGeom prst="rect">
            <a:avLst/>
          </a:prstGeom>
          <a:gradFill flip="none" rotWithShape="1">
            <a:gsLst>
              <a:gs pos="0">
                <a:srgbClr val="F78222"/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9807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7FBC77-8350-7B00-FF9B-A1F8B63A6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6EF6-E23A-4EB0-973D-E92919FE2184}" type="slidenum">
              <a:rPr lang="en-ZA" smtClean="0"/>
              <a:t>1</a:t>
            </a:fld>
            <a:endParaRPr lang="en-Z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C33BFD-F324-BA29-0E81-3D94B01E0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3695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9791CE-CF99-7567-7FFB-37E92A6F8E59}"/>
              </a:ext>
            </a:extLst>
          </p:cNvPr>
          <p:cNvSpPr txBox="1"/>
          <p:nvPr/>
        </p:nvSpPr>
        <p:spPr>
          <a:xfrm>
            <a:off x="3924849" y="4919008"/>
            <a:ext cx="826715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i="0" u="none" strike="noStrike" baseline="0" dirty="0">
                <a:latin typeface="Arial Black" panose="020B0A04020102020204" pitchFamily="34" charset="0"/>
              </a:rPr>
              <a:t>Technical Information: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i="0" u="none" strike="noStrike" baseline="0" dirty="0">
                <a:latin typeface="Arial Black" panose="020B0A04020102020204" pitchFamily="34" charset="0"/>
              </a:rPr>
              <a:t>SANS/ISO 55000 Asset Management System (AMS) &amp; SANS1393 Construction Management System (CMS)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b="1" i="0" u="none" strike="noStrike" baseline="0" dirty="0">
              <a:latin typeface="Arial Black" panose="020B0A04020102020204" pitchFamily="34" charset="0"/>
            </a:endParaRPr>
          </a:p>
          <a:p>
            <a:pPr algn="r"/>
            <a:r>
              <a:rPr lang="en-US" b="1" i="1" u="none" strike="noStrike" baseline="0" dirty="0">
                <a:latin typeface="Arial Black" panose="020B0A04020102020204" pitchFamily="34" charset="0"/>
              </a:rPr>
              <a:t>Road Maintenance Forum, 17 July 2024</a:t>
            </a:r>
            <a:endParaRPr lang="en-ZA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103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115DA-3679-F007-92CA-7246DE9E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TMH22 &amp; ISO 55001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D42F12-62AA-55FA-6738-CFB4945B5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/>
          <a:lstStyle/>
          <a:p>
            <a:r>
              <a:rPr lang="en-US" dirty="0"/>
              <a:t>TMH22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E918F-C493-DF8D-0C44-E07B84383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A: General and </a:t>
            </a:r>
            <a:r>
              <a:rPr lang="en-US" b="1" dirty="0" err="1"/>
              <a:t>Organisation</a:t>
            </a:r>
            <a:r>
              <a:rPr lang="en-US" b="1" dirty="0"/>
              <a:t> </a:t>
            </a:r>
          </a:p>
          <a:p>
            <a:pPr marL="0" indent="0">
              <a:buNone/>
            </a:pPr>
            <a:r>
              <a:rPr lang="en-ZA" b="1" dirty="0"/>
              <a:t>B: Inventory Data </a:t>
            </a:r>
          </a:p>
          <a:p>
            <a:pPr marL="0" indent="0">
              <a:buNone/>
            </a:pPr>
            <a:r>
              <a:rPr lang="en-ZA" b="1" dirty="0"/>
              <a:t>C: Asset Valuation </a:t>
            </a:r>
          </a:p>
          <a:p>
            <a:pPr marL="0" indent="0">
              <a:buNone/>
            </a:pPr>
            <a:r>
              <a:rPr lang="en-US" b="1" dirty="0"/>
              <a:t>D: Usage and Condition Data </a:t>
            </a:r>
          </a:p>
          <a:p>
            <a:pPr marL="0" indent="0">
              <a:buNone/>
            </a:pPr>
            <a:r>
              <a:rPr lang="en-ZA" b="1" dirty="0"/>
              <a:t>E: Indices </a:t>
            </a:r>
          </a:p>
          <a:p>
            <a:pPr marL="0" indent="0">
              <a:buNone/>
            </a:pPr>
            <a:r>
              <a:rPr lang="en-ZA" b="1" dirty="0"/>
              <a:t>F: Situational Analysis </a:t>
            </a:r>
          </a:p>
          <a:p>
            <a:pPr marL="0" indent="0">
              <a:buNone/>
            </a:pPr>
            <a:r>
              <a:rPr lang="en-ZA" b="1" dirty="0"/>
              <a:t>G: Needs Determination </a:t>
            </a:r>
          </a:p>
          <a:p>
            <a:pPr marL="0" indent="0">
              <a:buNone/>
            </a:pPr>
            <a:r>
              <a:rPr lang="en-ZA" b="1" dirty="0"/>
              <a:t>H: Asset Management Plans</a:t>
            </a:r>
          </a:p>
          <a:p>
            <a:pPr marL="0" indent="0">
              <a:buNone/>
            </a:pPr>
            <a:r>
              <a:rPr lang="en-ZA" b="1" dirty="0"/>
              <a:t>I: Feedback Loop</a:t>
            </a:r>
          </a:p>
          <a:p>
            <a:pPr marL="0" indent="0">
              <a:buNone/>
            </a:pPr>
            <a:r>
              <a:rPr lang="en-ZA" b="1" dirty="0"/>
              <a:t>J: Appendices</a:t>
            </a:r>
          </a:p>
          <a:p>
            <a:pPr marL="0" indent="0">
              <a:buNone/>
            </a:pPr>
            <a:endParaRPr lang="en-ZA" b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443B68-7C2B-93D8-3329-A392384ED6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/>
          <a:lstStyle/>
          <a:p>
            <a:r>
              <a:rPr lang="en-US" dirty="0"/>
              <a:t>ISO 55001</a:t>
            </a:r>
            <a:endParaRPr lang="en-Z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C0F2AF0-FEBB-9C8D-C9A6-BE16A523D3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ZA" b="1" dirty="0"/>
              <a:t>4. Context  </a:t>
            </a:r>
          </a:p>
          <a:p>
            <a:pPr marL="0" indent="0">
              <a:buNone/>
            </a:pPr>
            <a:r>
              <a:rPr lang="en-ZA" b="1" dirty="0"/>
              <a:t>5. Leadership </a:t>
            </a:r>
          </a:p>
          <a:p>
            <a:pPr marL="0" indent="0">
              <a:buNone/>
            </a:pPr>
            <a:r>
              <a:rPr lang="en-ZA" b="1" dirty="0"/>
              <a:t>6. Planning </a:t>
            </a:r>
          </a:p>
          <a:p>
            <a:pPr marL="0" indent="0">
              <a:buNone/>
            </a:pPr>
            <a:r>
              <a:rPr lang="en-ZA" b="1" dirty="0"/>
              <a:t>7. Support </a:t>
            </a:r>
          </a:p>
          <a:p>
            <a:pPr marL="0" indent="0">
              <a:buNone/>
            </a:pPr>
            <a:r>
              <a:rPr lang="en-US" b="1" dirty="0"/>
              <a:t>8. Operation (of AMS)  </a:t>
            </a:r>
          </a:p>
          <a:p>
            <a:pPr marL="0" indent="0">
              <a:buNone/>
            </a:pPr>
            <a:r>
              <a:rPr lang="en-ZA" b="1" dirty="0"/>
              <a:t>9. Performance evaluation </a:t>
            </a:r>
          </a:p>
          <a:p>
            <a:pPr marL="0" indent="0">
              <a:buNone/>
            </a:pPr>
            <a:r>
              <a:rPr lang="en-ZA" b="1" dirty="0"/>
              <a:t>10. Improvement</a:t>
            </a:r>
          </a:p>
          <a:p>
            <a:pPr marL="0" indent="0">
              <a:buNone/>
            </a:pPr>
            <a:endParaRPr lang="en-ZA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F70EF-37A2-5295-4536-6037919F3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71909" cy="365125"/>
          </a:xfrm>
        </p:spPr>
        <p:txBody>
          <a:bodyPr/>
          <a:lstStyle/>
          <a:p>
            <a:fld id="{82AC6EF6-E23A-4EB0-973D-E92919FE2184}" type="slidenum">
              <a:rPr lang="en-ZA" smtClean="0"/>
              <a:pPr/>
              <a:t>10</a:t>
            </a:fld>
            <a:endParaRPr lang="en-ZA" dirty="0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DF7144AE-C02A-972C-6157-624129832C49}"/>
              </a:ext>
            </a:extLst>
          </p:cNvPr>
          <p:cNvSpPr/>
          <p:nvPr/>
        </p:nvSpPr>
        <p:spPr>
          <a:xfrm>
            <a:off x="4982547" y="2505075"/>
            <a:ext cx="849086" cy="3522501"/>
          </a:xfrm>
          <a:prstGeom prst="rightBrace">
            <a:avLst>
              <a:gd name="adj1" fmla="val 39102"/>
              <a:gd name="adj2" fmla="val 50000"/>
            </a:avLst>
          </a:prstGeom>
          <a:ln w="635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13154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115DA-3679-F007-92CA-7246DE9E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TMH22: </a:t>
            </a:r>
            <a:r>
              <a:rPr lang="en-ZA" dirty="0"/>
              <a:t>Appendix J-1</a:t>
            </a:r>
            <a:r>
              <a:rPr lang="en-US" dirty="0"/>
              <a:t> &amp; ISO 55001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D42F12-62AA-55FA-6738-CFB4945B5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/>
          <a:lstStyle/>
          <a:p>
            <a:r>
              <a:rPr lang="en-US" dirty="0"/>
              <a:t>TMH22 </a:t>
            </a:r>
            <a:r>
              <a:rPr lang="en-ZA" dirty="0">
                <a:highlight>
                  <a:srgbClr val="F78222"/>
                </a:highlight>
              </a:rPr>
              <a:t>APPENDIX</a:t>
            </a:r>
            <a:r>
              <a:rPr lang="en-ZA" dirty="0"/>
              <a:t> J-1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E918F-C493-DF8D-0C44-E07B84383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ZA" sz="2000" b="1" i="0" u="none" strike="noStrike" baseline="0" dirty="0"/>
              <a:t>4. Organisational  Context </a:t>
            </a:r>
          </a:p>
          <a:p>
            <a:pPr marL="0" indent="0" algn="l">
              <a:buNone/>
            </a:pPr>
            <a:r>
              <a:rPr lang="en-ZA" sz="2000" b="1" i="0" u="none" strike="noStrike" baseline="0" dirty="0"/>
              <a:t>5. Leadership </a:t>
            </a:r>
          </a:p>
          <a:p>
            <a:pPr marL="0" indent="0" algn="l">
              <a:buNone/>
            </a:pPr>
            <a:r>
              <a:rPr lang="en-ZA" sz="2000" b="1" i="0" u="none" strike="noStrike" baseline="0" dirty="0"/>
              <a:t>6. Planning </a:t>
            </a:r>
          </a:p>
          <a:p>
            <a:pPr marL="0" indent="0" algn="l">
              <a:buNone/>
            </a:pPr>
            <a:r>
              <a:rPr lang="en-ZA" sz="2000" b="1" i="0" u="none" strike="noStrike" baseline="0" dirty="0"/>
              <a:t>7. Support </a:t>
            </a:r>
          </a:p>
          <a:p>
            <a:pPr marL="0" indent="0" algn="l">
              <a:buNone/>
            </a:pPr>
            <a:r>
              <a:rPr lang="en-ZA" sz="2000" b="1" i="0" u="none" strike="noStrike" baseline="0" dirty="0"/>
              <a:t>8. Operation </a:t>
            </a:r>
          </a:p>
          <a:p>
            <a:pPr marL="0" indent="0" algn="l">
              <a:buNone/>
            </a:pPr>
            <a:r>
              <a:rPr lang="en-ZA" sz="2000" b="1" i="0" u="none" strike="noStrike" baseline="0" dirty="0"/>
              <a:t>9. Performance Evaluation </a:t>
            </a:r>
          </a:p>
          <a:p>
            <a:pPr marL="0" indent="0" algn="l">
              <a:buNone/>
            </a:pPr>
            <a:r>
              <a:rPr lang="en-ZA" sz="2000" b="1" i="0" u="none" strike="noStrike" baseline="0" dirty="0"/>
              <a:t>10. Improvemen</a:t>
            </a:r>
            <a:r>
              <a:rPr lang="en-ZA" sz="2000" b="1" dirty="0"/>
              <a:t>t</a:t>
            </a:r>
            <a:r>
              <a:rPr lang="en-ZA" sz="2000" b="1" i="0" u="none" strike="noStrike" baseline="0" dirty="0"/>
              <a:t> </a:t>
            </a:r>
          </a:p>
          <a:p>
            <a:pPr marL="0" indent="0" algn="l">
              <a:buNone/>
            </a:pPr>
            <a:r>
              <a:rPr lang="en-ZA" sz="2000" b="1" i="0" u="none" strike="noStrike" baseline="0" dirty="0"/>
              <a:t>11. Benefits Foreseen </a:t>
            </a:r>
          </a:p>
          <a:p>
            <a:pPr marL="0" indent="0" algn="l">
              <a:buNone/>
            </a:pPr>
            <a:r>
              <a:rPr lang="en-ZA" sz="2000" b="1" i="0" u="none" strike="noStrike" baseline="0" dirty="0"/>
              <a:t>12. Policy </a:t>
            </a:r>
            <a:endParaRPr lang="en-ZA" sz="2000" b="1" dirty="0"/>
          </a:p>
          <a:p>
            <a:pPr marL="0" indent="0">
              <a:buNone/>
            </a:pPr>
            <a:endParaRPr lang="en-ZA" sz="2000" b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443B68-7C2B-93D8-3329-A392384ED6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/>
          <a:lstStyle/>
          <a:p>
            <a:r>
              <a:rPr lang="en-US" dirty="0"/>
              <a:t>ISO 55001</a:t>
            </a:r>
            <a:endParaRPr lang="en-Z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C0F2AF0-FEBB-9C8D-C9A6-BE16A523D3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400" b="1" dirty="0"/>
              <a:t>4. Context  </a:t>
            </a:r>
          </a:p>
          <a:p>
            <a:pPr marL="0" indent="0">
              <a:buNone/>
            </a:pPr>
            <a:r>
              <a:rPr lang="en-ZA" sz="2400" b="1" dirty="0"/>
              <a:t>5. Leadership </a:t>
            </a:r>
          </a:p>
          <a:p>
            <a:pPr marL="0" indent="0">
              <a:buNone/>
            </a:pPr>
            <a:r>
              <a:rPr lang="en-ZA" sz="2400" b="1" dirty="0"/>
              <a:t>6. Planning </a:t>
            </a:r>
          </a:p>
          <a:p>
            <a:pPr marL="0" indent="0">
              <a:buNone/>
            </a:pPr>
            <a:r>
              <a:rPr lang="en-ZA" sz="2400" b="1" dirty="0"/>
              <a:t>7. Support </a:t>
            </a:r>
          </a:p>
          <a:p>
            <a:pPr marL="0" indent="0">
              <a:buNone/>
            </a:pPr>
            <a:r>
              <a:rPr lang="en-US" sz="2400" b="1" dirty="0"/>
              <a:t>8. Operation (of AMS)  </a:t>
            </a:r>
          </a:p>
          <a:p>
            <a:pPr marL="0" indent="0">
              <a:buNone/>
            </a:pPr>
            <a:r>
              <a:rPr lang="en-ZA" sz="2400" b="1" dirty="0"/>
              <a:t>9. Performance evaluation </a:t>
            </a:r>
          </a:p>
          <a:p>
            <a:pPr marL="0" indent="0">
              <a:buNone/>
            </a:pPr>
            <a:r>
              <a:rPr lang="en-ZA" sz="2400" b="1" dirty="0"/>
              <a:t>10. Improvement</a:t>
            </a:r>
          </a:p>
          <a:p>
            <a:pPr marL="0" indent="0">
              <a:buNone/>
            </a:pPr>
            <a:endParaRPr lang="en-ZA" sz="24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F70EF-37A2-5295-4536-6037919F3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71909" cy="365125"/>
          </a:xfrm>
        </p:spPr>
        <p:txBody>
          <a:bodyPr/>
          <a:lstStyle/>
          <a:p>
            <a:fld id="{82AC6EF6-E23A-4EB0-973D-E92919FE2184}" type="slidenum">
              <a:rPr lang="en-ZA" smtClean="0"/>
              <a:pPr/>
              <a:t>11</a:t>
            </a:fld>
            <a:endParaRPr lang="en-ZA" dirty="0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DF7144AE-C02A-972C-6157-624129832C49}"/>
              </a:ext>
            </a:extLst>
          </p:cNvPr>
          <p:cNvSpPr/>
          <p:nvPr/>
        </p:nvSpPr>
        <p:spPr>
          <a:xfrm>
            <a:off x="4982547" y="2505075"/>
            <a:ext cx="849086" cy="3522501"/>
          </a:xfrm>
          <a:prstGeom prst="rightBrace">
            <a:avLst>
              <a:gd name="adj1" fmla="val 39102"/>
              <a:gd name="adj2" fmla="val 50000"/>
            </a:avLst>
          </a:prstGeom>
          <a:ln w="635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47592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713A6-9FBA-0AF1-64CF-312B035CF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N</a:t>
            </a:r>
            <a:r>
              <a:rPr lang="en-US" altLang="en-US" dirty="0"/>
              <a:t>IMS: National Infrastructure Maintenance Strategy </a:t>
            </a:r>
            <a:r>
              <a:rPr lang="en-US" altLang="en-US" sz="2800" dirty="0"/>
              <a:t>(2008)</a:t>
            </a:r>
            <a:endParaRPr lang="en-ZA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75373C-1112-5A90-B61E-FDF8FABBF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567057" cy="4351338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en-GB" sz="2800" b="1" dirty="0"/>
              <a:t>The strategy (NIMS) was </a:t>
            </a:r>
            <a:r>
              <a:rPr lang="en-GB" sz="2800" b="1" dirty="0">
                <a:highlight>
                  <a:srgbClr val="F78222"/>
                </a:highlight>
              </a:rPr>
              <a:t>approved by Cabinet</a:t>
            </a:r>
            <a:r>
              <a:rPr lang="en-GB" sz="2800" b="1" dirty="0"/>
              <a:t> in 2008</a:t>
            </a:r>
            <a:endParaRPr lang="en-GB" b="1" dirty="0"/>
          </a:p>
          <a:p>
            <a:pPr lvl="1">
              <a:spcBef>
                <a:spcPts val="0"/>
              </a:spcBef>
            </a:pPr>
            <a:r>
              <a:rPr lang="en-GB" b="1" dirty="0"/>
              <a:t>The overall aim of the NIMS is the improved maintenance of public sector infrastructure in South Africa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endParaRPr lang="en-ZA" sz="2800" b="1" dirty="0"/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en-US" altLang="en-US" b="1" dirty="0"/>
              <a:t>Vision: That sound infrastructure asset management planning will be undertaken by all public sector institutions, and plans will be adequately resourced and implemented, so that service delivery will be sustained</a:t>
            </a:r>
            <a:endParaRPr lang="en-GB" sz="2800" b="1" dirty="0"/>
          </a:p>
        </p:txBody>
      </p:sp>
      <p:pic>
        <p:nvPicPr>
          <p:cNvPr id="4" name="Picture 3" descr="A collage of images of construction&#10;&#10;Description automatically generated with low confidence">
            <a:extLst>
              <a:ext uri="{FF2B5EF4-FFF2-40B4-BE49-F238E27FC236}">
                <a16:creationId xmlns:a16="http://schemas.microsoft.com/office/drawing/2014/main" id="{ADCBC7EA-26AD-0B15-987D-CFE487039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385" y="1282127"/>
            <a:ext cx="2285811" cy="3047748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7BB261-AB36-A518-FA1B-97B18B545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6EF6-E23A-4EB0-973D-E92919FE2184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02037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0655" y="430075"/>
            <a:ext cx="1011798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3419" y="1643380"/>
            <a:ext cx="1009707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0655" y="2856685"/>
            <a:ext cx="1007068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3224" y="4069990"/>
            <a:ext cx="1007537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0185" y="5244783"/>
            <a:ext cx="100862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259BC8-EDCA-1F2B-71FF-3F17B5F89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National Infrastructure Asset Maintenance Management (NIAMM) Framework </a:t>
            </a:r>
            <a:r>
              <a:rPr lang="en-US" sz="2800" dirty="0"/>
              <a:t>(2017)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3A112-1F7F-0289-1036-4084B34DC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The NIAMM Framework includes six documents: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GB" b="1" dirty="0"/>
              <a:t>NIAMM Standard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GB" b="1" dirty="0"/>
              <a:t>NIAMM Accounting Framework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GB" b="1" dirty="0"/>
              <a:t>NIAMM Monitoring and Evaluation Protocol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GB" b="1" dirty="0"/>
              <a:t>NIAMM Planning Guidelines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GB" b="1" dirty="0"/>
              <a:t>NIAMM Competency Framework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GB" b="1" dirty="0"/>
              <a:t>Contractor Development through the Maintenance Industry</a:t>
            </a:r>
          </a:p>
          <a:p>
            <a:endParaRPr lang="en-ZA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A3706-662A-B153-CC20-01743D99D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6EF6-E23A-4EB0-973D-E92919FE2184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668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24D10A9-29D0-306C-3BC4-027B775D8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NIAMM Standard</a:t>
            </a:r>
            <a:endParaRPr lang="en-Z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28B236-D3E6-99B1-0110-A27766C54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Part A: Purpose, Definitions &amp; Scope</a:t>
            </a:r>
          </a:p>
          <a:p>
            <a:r>
              <a:rPr lang="en-US" b="1" dirty="0">
                <a:highlight>
                  <a:srgbClr val="F78222"/>
                </a:highlight>
              </a:rPr>
              <a:t>Part B: Core Requirements for Asset Care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b="1" dirty="0"/>
              <a:t>Asset Care Objectives, Strategies and Planning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b="1" dirty="0"/>
              <a:t>Maintenance of the Value Vested in Immovable Asset Portfolios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b="1" dirty="0"/>
              <a:t>Maintenance Delivery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b="1" dirty="0"/>
              <a:t>Incident Responses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b="1" dirty="0"/>
              <a:t>Risk Management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b="1" dirty="0"/>
              <a:t>Asset </a:t>
            </a:r>
            <a:r>
              <a:rPr lang="en-US" b="1" dirty="0" err="1"/>
              <a:t>Rationalisation</a:t>
            </a:r>
            <a:r>
              <a:rPr lang="en-US" b="1" dirty="0"/>
              <a:t> and Portfolio-level </a:t>
            </a:r>
            <a:r>
              <a:rPr lang="en-US" b="1" dirty="0" err="1"/>
              <a:t>Optimisation</a:t>
            </a:r>
            <a:endParaRPr lang="en-US" b="1" dirty="0"/>
          </a:p>
          <a:p>
            <a:pPr marL="914400" lvl="1" indent="-457200">
              <a:buFont typeface="+mj-lt"/>
              <a:buAutoNum type="alphaLcParenR"/>
            </a:pPr>
            <a:r>
              <a:rPr lang="en-US" b="1" dirty="0"/>
              <a:t>Management Review, audit And Assurance</a:t>
            </a:r>
          </a:p>
          <a:p>
            <a:r>
              <a:rPr lang="en-US" b="1" dirty="0"/>
              <a:t>Part C: Enabling Requirements</a:t>
            </a:r>
            <a:endParaRPr lang="en-ZA" b="1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749EAE3-4262-7F8D-89EC-246CB9708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4719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2AC6EF6-E23A-4EB0-973D-E92919FE2184}" type="slidenum">
              <a:rPr lang="en-ZA" smtClean="0"/>
              <a:pPr algn="r"/>
              <a:t>14</a:t>
            </a:fld>
            <a:endParaRPr lang="en-ZA" dirty="0"/>
          </a:p>
        </p:txBody>
      </p:sp>
      <p:pic>
        <p:nvPicPr>
          <p:cNvPr id="10" name="Picture 9" descr="A long shot of a road&#10;&#10;Description automatically generated">
            <a:extLst>
              <a:ext uri="{FF2B5EF4-FFF2-40B4-BE49-F238E27FC236}">
                <a16:creationId xmlns:a16="http://schemas.microsoft.com/office/drawing/2014/main" id="{8100B9B9-0036-5359-A204-1EE242A3D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934" y="3429000"/>
            <a:ext cx="3436093" cy="274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21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39D9156-6DF5-57E0-576D-F3265975C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ZA" dirty="0"/>
              <a:t>NIAMM: </a:t>
            </a:r>
            <a:r>
              <a:rPr lang="en-US" dirty="0"/>
              <a:t>5.1 BUDGETING FOR MAINTENANCE OF IMMOVABLE ASSET PORTFOLIOS</a:t>
            </a:r>
            <a:endParaRPr lang="en-ZA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B0DABF8-358B-60E7-E965-6F65C916D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5.1.1 Each entity </a:t>
            </a:r>
            <a:r>
              <a:rPr lang="en-US" b="1" dirty="0">
                <a:highlight>
                  <a:srgbClr val="F78222"/>
                </a:highlight>
              </a:rPr>
              <a:t>should</a:t>
            </a:r>
            <a:r>
              <a:rPr lang="en-US" b="1" dirty="0"/>
              <a:t> make sufficient budget provision for the maintenance of its immovable assets as per its approved asset management plans throughout the life of assets and </a:t>
            </a:r>
            <a:r>
              <a:rPr lang="en-US" b="1" dirty="0">
                <a:highlight>
                  <a:srgbClr val="F78222"/>
                </a:highlight>
              </a:rPr>
              <a:t>shall</a:t>
            </a:r>
            <a:r>
              <a:rPr lang="en-US" b="1" dirty="0"/>
              <a:t> furthermore undertake all reasonable effort to ensure full implementation of maintenance activities on an annual basis.</a:t>
            </a:r>
          </a:p>
          <a:p>
            <a:pPr marL="0" indent="0">
              <a:buNone/>
            </a:pPr>
            <a:r>
              <a:rPr lang="en-US" b="1" dirty="0"/>
              <a:t>5.1.2 Further to 5.1.1 above, budgeting for asset maintenance </a:t>
            </a:r>
            <a:r>
              <a:rPr lang="en-US" b="1" dirty="0">
                <a:highlight>
                  <a:srgbClr val="F78222"/>
                </a:highlight>
              </a:rPr>
              <a:t>shall</a:t>
            </a:r>
            <a:r>
              <a:rPr lang="en-US" b="1" dirty="0"/>
              <a:t> be done on the basis of the demonstrated estimated current costs involved in achieving stated maintenance objectives. Budgeting </a:t>
            </a:r>
            <a:r>
              <a:rPr lang="en-US" b="1" dirty="0">
                <a:highlight>
                  <a:srgbClr val="F78222"/>
                </a:highlight>
              </a:rPr>
              <a:t>shall not </a:t>
            </a:r>
            <a:r>
              <a:rPr lang="en-US" b="1" dirty="0"/>
              <a:t>be based on historic budget provisions or some normative allocated percentage of the total operating budget.</a:t>
            </a:r>
          </a:p>
          <a:p>
            <a:pPr marL="0" indent="0">
              <a:buNone/>
            </a:pPr>
            <a:r>
              <a:rPr lang="en-US" b="1" dirty="0"/>
              <a:t>5.1.3 In the event that insufficient budget is available for maintenance, or that such budget is not fully spent in a financial period, the entity </a:t>
            </a:r>
            <a:r>
              <a:rPr lang="en-US" b="1" dirty="0">
                <a:highlight>
                  <a:srgbClr val="F78222"/>
                </a:highlight>
              </a:rPr>
              <a:t>shall</a:t>
            </a:r>
            <a:r>
              <a:rPr lang="en-US" b="1" dirty="0"/>
              <a:t> record the amount of deferred maintenance in its annual financial statements, and shall furthermore:</a:t>
            </a:r>
          </a:p>
          <a:p>
            <a:pPr marL="457200" lvl="1" indent="0">
              <a:buNone/>
            </a:pPr>
            <a:r>
              <a:rPr lang="en-US" b="1" dirty="0"/>
              <a:t>a. indicate the impact of insufficient spending on maintenance on the useful life expectations of assets; and</a:t>
            </a:r>
          </a:p>
          <a:p>
            <a:pPr marL="457200" lvl="1" indent="0">
              <a:buNone/>
            </a:pPr>
            <a:r>
              <a:rPr lang="en-US" b="1" dirty="0"/>
              <a:t>b. indicate whether the lack of spending on asset maintenance has affected business operations, commitments to customers and/or legislative requirements regarding the availability of asset-based services, </a:t>
            </a:r>
            <a:r>
              <a:rPr lang="en-ZA" b="1" dirty="0"/>
              <a:t>and operating income projections.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AB2063-F124-FC53-A543-A06F6F8E2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71910" cy="365125"/>
          </a:xfrm>
        </p:spPr>
        <p:txBody>
          <a:bodyPr/>
          <a:lstStyle/>
          <a:p>
            <a:fld id="{82AC6EF6-E23A-4EB0-973D-E92919FE2184}" type="slidenum">
              <a:rPr lang="en-ZA" smtClean="0"/>
              <a:pPr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86888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7D8D480-409A-E4C8-0B80-D25DF97440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40"/>
          <a:stretch/>
        </p:blipFill>
        <p:spPr>
          <a:xfrm>
            <a:off x="3472435" y="2827421"/>
            <a:ext cx="2108471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23686234-7EC8-E7FC-594A-67CA4DEC3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Towards ISO 55001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3718E-2C41-3FCB-1E3A-9C4FD2685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6EF6-E23A-4EB0-973D-E92919FE2184}" type="slidenum">
              <a:rPr lang="en-ZA" smtClean="0"/>
              <a:t>16</a:t>
            </a:fld>
            <a:endParaRPr lang="en-ZA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C72D22B-0EE0-2471-A0E3-5E0E32CD0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071" y="2331567"/>
            <a:ext cx="203904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61A1A63-52CF-FC1F-D12A-94EF03590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947" y="1835714"/>
            <a:ext cx="20448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F6438A6-572F-ECE2-6DB1-D5DEC26970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1804" y="2331567"/>
            <a:ext cx="2164268" cy="3063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3C5E1A30-1F37-5739-9B6E-70405C3927BD}"/>
              </a:ext>
            </a:extLst>
          </p:cNvPr>
          <p:cNvSpPr/>
          <p:nvPr/>
        </p:nvSpPr>
        <p:spPr>
          <a:xfrm>
            <a:off x="6204155" y="3429000"/>
            <a:ext cx="2015613" cy="975852"/>
          </a:xfrm>
          <a:prstGeom prst="rightArrow">
            <a:avLst/>
          </a:prstGeom>
          <a:solidFill>
            <a:srgbClr val="F7822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32412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5A9C0-F9BE-D08A-086E-796787530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TMH22: </a:t>
            </a:r>
            <a:r>
              <a:rPr lang="en-ZA" dirty="0"/>
              <a:t>Asset Management Maturity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A6BC1-F0C7-8042-2930-7260B07C5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b="1" dirty="0">
                <a:highlight>
                  <a:srgbClr val="F78222"/>
                </a:highlight>
              </a:rPr>
              <a:t>Level I</a:t>
            </a:r>
            <a:r>
              <a:rPr lang="en-US" b="1" dirty="0"/>
              <a:t> systems are acceptable in smaller municipalities where …. these should be implemented by 2014</a:t>
            </a:r>
          </a:p>
          <a:p>
            <a:pPr marL="514350" indent="-514350">
              <a:buFont typeface="+mj-lt"/>
              <a:buAutoNum type="alphaLcParenR"/>
            </a:pPr>
            <a:r>
              <a:rPr lang="en-US" b="1" dirty="0"/>
              <a:t>Road authorities in South Africa should initially aim at </a:t>
            </a:r>
            <a:r>
              <a:rPr lang="en-US" b="1" dirty="0">
                <a:highlight>
                  <a:srgbClr val="F78222"/>
                </a:highlight>
              </a:rPr>
              <a:t>Level II </a:t>
            </a:r>
            <a:r>
              <a:rPr lang="en-US" b="1" dirty="0"/>
              <a:t>asset management for all their formal and regularly maintained roads to satisfy basic Treasury requirements and meet the basic needs of all stakeholders</a:t>
            </a:r>
          </a:p>
          <a:p>
            <a:pPr marL="514350" indent="-514350">
              <a:buFont typeface="+mj-lt"/>
              <a:buAutoNum type="alphaLcParenR"/>
            </a:pPr>
            <a:r>
              <a:rPr lang="en-US" b="1" dirty="0"/>
              <a:t>More advanced </a:t>
            </a:r>
            <a:r>
              <a:rPr lang="en-US" b="1" dirty="0">
                <a:highlight>
                  <a:srgbClr val="F78222"/>
                </a:highlight>
              </a:rPr>
              <a:t>Level IV </a:t>
            </a:r>
            <a:r>
              <a:rPr lang="en-US" b="1" dirty="0"/>
              <a:t>asset management should be practiced for higher classes of road as is the case for example with SANRAL that manages most of the Class 1 roads while lower levels of asset management will generally be satisfactory for lower classes of roads</a:t>
            </a:r>
            <a:endParaRPr lang="en-ZA" b="1" dirty="0"/>
          </a:p>
          <a:p>
            <a:pPr marL="514350" indent="-514350">
              <a:buFont typeface="+mj-lt"/>
              <a:buAutoNum type="alphaLcParenR"/>
            </a:pPr>
            <a:endParaRPr lang="en-ZA" b="1" dirty="0"/>
          </a:p>
          <a:p>
            <a:pPr marL="514350" indent="-514350">
              <a:buFont typeface="+mj-lt"/>
              <a:buAutoNum type="alphaLcParenR"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CA7E2-044D-7277-9CC0-57372C6968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4719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2AC6EF6-E23A-4EB0-973D-E92919FE2184}" type="slidenum">
              <a:rPr lang="en-ZA" smtClean="0"/>
              <a:pPr algn="r"/>
              <a:t>17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44969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BA054-B4AE-9F7D-D6D9-254DAB3BA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Asset Management Maturity </a:t>
            </a:r>
            <a:r>
              <a:rPr lang="en-US" sz="2800" dirty="0"/>
              <a:t>(GFMAM)</a:t>
            </a:r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A9F01E-7281-717B-391D-452A4B583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6EF6-E23A-4EB0-973D-E92919FE2184}" type="slidenum">
              <a:rPr lang="en-ZA" smtClean="0"/>
              <a:pPr/>
              <a:t>18</a:t>
            </a:fld>
            <a:endParaRPr lang="en-Z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879843-CC4C-A513-7EBA-D64219AB2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279" y="1269712"/>
            <a:ext cx="8276836" cy="508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68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5A9C0-F9BE-D08A-086E-796787530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TMH22 : </a:t>
            </a:r>
            <a:r>
              <a:rPr lang="en-ZA" dirty="0"/>
              <a:t>Asset Management Level / Detail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CA7E2-044D-7277-9CC0-57372C696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2AC6EF6-E23A-4EB0-973D-E92919FE2184}" type="slidenum">
              <a:rPr lang="en-ZA" smtClean="0"/>
              <a:pPr algn="r"/>
              <a:t>19</a:t>
            </a:fld>
            <a:endParaRPr lang="en-ZA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5111710-5058-296D-7C93-96794962080C}"/>
              </a:ext>
            </a:extLst>
          </p:cNvPr>
          <p:cNvGraphicFramePr>
            <a:graphicFrameLocks noGrp="1"/>
          </p:cNvGraphicFramePr>
          <p:nvPr/>
        </p:nvGraphicFramePr>
        <p:xfrm>
          <a:off x="693369" y="1539875"/>
          <a:ext cx="11072534" cy="41148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03178">
                  <a:extLst>
                    <a:ext uri="{9D8B030D-6E8A-4147-A177-3AD203B41FA5}">
                      <a16:colId xmlns:a16="http://schemas.microsoft.com/office/drawing/2014/main" val="315075229"/>
                    </a:ext>
                  </a:extLst>
                </a:gridCol>
                <a:gridCol w="2192694">
                  <a:extLst>
                    <a:ext uri="{9D8B030D-6E8A-4147-A177-3AD203B41FA5}">
                      <a16:colId xmlns:a16="http://schemas.microsoft.com/office/drawing/2014/main" val="2784300797"/>
                    </a:ext>
                  </a:extLst>
                </a:gridCol>
                <a:gridCol w="2448640">
                  <a:extLst>
                    <a:ext uri="{9D8B030D-6E8A-4147-A177-3AD203B41FA5}">
                      <a16:colId xmlns:a16="http://schemas.microsoft.com/office/drawing/2014/main" val="857107597"/>
                    </a:ext>
                  </a:extLst>
                </a:gridCol>
                <a:gridCol w="2214011">
                  <a:extLst>
                    <a:ext uri="{9D8B030D-6E8A-4147-A177-3AD203B41FA5}">
                      <a16:colId xmlns:a16="http://schemas.microsoft.com/office/drawing/2014/main" val="3634442536"/>
                    </a:ext>
                  </a:extLst>
                </a:gridCol>
                <a:gridCol w="2214011">
                  <a:extLst>
                    <a:ext uri="{9D8B030D-6E8A-4147-A177-3AD203B41FA5}">
                      <a16:colId xmlns:a16="http://schemas.microsoft.com/office/drawing/2014/main" val="32829070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67945"/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Section</a:t>
                      </a:r>
                      <a:endParaRPr lang="en-ZA" sz="1800" b="1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359410"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Level</a:t>
                      </a:r>
                      <a:r>
                        <a:rPr lang="en-US" sz="1800" b="1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ZA" sz="1800" b="1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381635" marR="377190" algn="ctr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Level II</a:t>
                      </a:r>
                      <a:endParaRPr lang="en-ZA" sz="1800" b="1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364490" algn="ctr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Level III</a:t>
                      </a:r>
                      <a:endParaRPr lang="en-ZA" sz="1800" b="1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373380"/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Level IV</a:t>
                      </a:r>
                      <a:endParaRPr lang="en-ZA" sz="1800" b="1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2933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7945"/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Policy</a:t>
                      </a:r>
                      <a:endParaRPr lang="en-ZA" sz="1800" b="1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/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800" b="1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310"/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800" b="1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/>
                      <a:r>
                        <a:rPr lang="en-US" sz="1800" b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800" b="1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310"/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800" b="1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943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7945"/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Inventory</a:t>
                      </a:r>
                      <a:endParaRPr lang="en-ZA" sz="1800" b="1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/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800" b="1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310"/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800" b="1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/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800" b="1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310"/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800" b="1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906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7945" marR="363855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Condition and</a:t>
                      </a:r>
                      <a:r>
                        <a:rPr lang="en-US" sz="1800" b="1" spc="-21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Usage</a:t>
                      </a:r>
                      <a:endParaRPr lang="en-ZA" sz="1800" b="1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114935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Visual evaluations of</a:t>
                      </a:r>
                      <a:r>
                        <a:rPr lang="en-US" sz="1800" b="1" spc="-21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condition of each</a:t>
                      </a:r>
                      <a:r>
                        <a:rPr lang="en-US" sz="1800" b="1" spc="5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road.</a:t>
                      </a:r>
                      <a:r>
                        <a:rPr lang="en-US" sz="1800" b="1" spc="5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Traffic counts</a:t>
                      </a:r>
                      <a:r>
                        <a:rPr lang="en-US" sz="1800" b="1" spc="5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at</a:t>
                      </a:r>
                      <a:r>
                        <a:rPr lang="en-US" sz="1800" b="1" spc="-2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selected</a:t>
                      </a:r>
                      <a:r>
                        <a:rPr lang="en-US" sz="1800" b="1" spc="-1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positions</a:t>
                      </a:r>
                      <a:endParaRPr lang="en-ZA" sz="1800" b="1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310" marR="88265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Detailed, objective</a:t>
                      </a:r>
                      <a:r>
                        <a:rPr lang="en-US" sz="1800" b="1" spc="5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visual evaluations of</a:t>
                      </a:r>
                      <a:r>
                        <a:rPr lang="en-US" sz="1800" b="1" spc="5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each road and bridge</a:t>
                      </a:r>
                      <a:r>
                        <a:rPr lang="en-US" sz="1800" b="1" spc="-21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with some instrument</a:t>
                      </a:r>
                      <a:r>
                        <a:rPr lang="en-US" sz="1800" b="1" spc="-21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measurements.</a:t>
                      </a:r>
                      <a:endParaRPr lang="en-ZA" sz="1800" b="1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7310" marR="172085"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Traffic counts cover</a:t>
                      </a:r>
                      <a:r>
                        <a:rPr lang="en-US" sz="1800" b="1" spc="-21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entire road network</a:t>
                      </a:r>
                      <a:r>
                        <a:rPr lang="en-US" sz="1800" b="1" spc="-21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on</a:t>
                      </a:r>
                      <a:r>
                        <a:rPr lang="en-US" sz="1800" b="1" spc="-5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800" b="1" spc="-5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regular</a:t>
                      </a:r>
                      <a:r>
                        <a:rPr lang="en-US" sz="1800" b="1" spc="-5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basis</a:t>
                      </a:r>
                      <a:endParaRPr lang="en-ZA" sz="1800" b="1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64135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Integrated visual and</a:t>
                      </a:r>
                      <a:r>
                        <a:rPr lang="en-US" sz="1800" b="1" spc="5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instrument</a:t>
                      </a:r>
                      <a:r>
                        <a:rPr lang="en-US" sz="1800" b="1" spc="5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evaluations taken at</a:t>
                      </a:r>
                      <a:r>
                        <a:rPr lang="en-US" sz="1800" b="1" spc="5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minimum</a:t>
                      </a:r>
                      <a:r>
                        <a:rPr lang="en-US" sz="1800" b="1" spc="5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frequencies </a:t>
                      </a:r>
                      <a:endParaRPr lang="en-ZA" sz="1800" b="1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6040" marR="83185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Traffic count histories</a:t>
                      </a:r>
                      <a:r>
                        <a:rPr lang="en-US" sz="1800" b="1" spc="-21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to reliably project</a:t>
                      </a:r>
                      <a:r>
                        <a:rPr lang="en-US" sz="1800" b="1" spc="5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future</a:t>
                      </a:r>
                      <a:r>
                        <a:rPr lang="en-US" sz="1800" b="1" spc="-5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volumes</a:t>
                      </a:r>
                      <a:endParaRPr lang="en-ZA" sz="1800" b="1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310" marR="98425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Reliable and credible</a:t>
                      </a:r>
                      <a:r>
                        <a:rPr lang="en-US" sz="1800" b="1" spc="-21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condition and usage</a:t>
                      </a:r>
                      <a:r>
                        <a:rPr lang="en-US" sz="1800" b="1" spc="5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data that is used to</a:t>
                      </a:r>
                      <a:r>
                        <a:rPr lang="en-US" sz="1800" b="1" spc="5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accurately determine</a:t>
                      </a:r>
                      <a:r>
                        <a:rPr lang="en-US" sz="1800" b="1" spc="-21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excess</a:t>
                      </a:r>
                      <a:r>
                        <a:rPr lang="en-US" sz="1800" b="1" spc="5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user</a:t>
                      </a:r>
                      <a:r>
                        <a:rPr lang="en-US" sz="1800" b="1" spc="-5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costs</a:t>
                      </a:r>
                      <a:r>
                        <a:rPr lang="en-US" sz="1800" b="1" spc="5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en-US" sz="1800" b="1" spc="5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predict future</a:t>
                      </a:r>
                      <a:r>
                        <a:rPr lang="en-US" sz="1800" b="1" spc="5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excess</a:t>
                      </a:r>
                      <a:r>
                        <a:rPr lang="en-US" sz="1800" b="1" spc="5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user</a:t>
                      </a:r>
                      <a:r>
                        <a:rPr lang="en-US" sz="1800" b="1" spc="-5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costs</a:t>
                      </a:r>
                      <a:r>
                        <a:rPr lang="en-US" sz="1800" b="1" spc="5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en-US" sz="1800" b="1" spc="-5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related</a:t>
                      </a:r>
                      <a:r>
                        <a:rPr lang="en-US" sz="1800" b="1" spc="-5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risks</a:t>
                      </a:r>
                      <a:endParaRPr lang="en-ZA" sz="1800" b="1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926766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67945"/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Decision</a:t>
                      </a:r>
                      <a:r>
                        <a:rPr lang="en-US" sz="1800" b="1" spc="-20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Support</a:t>
                      </a:r>
                      <a:endParaRPr lang="en-ZA" sz="1800" b="1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/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800" b="1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310"/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800" b="1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/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800" b="1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310"/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800" b="1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449578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67945"/>
                      <a:r>
                        <a:rPr lang="en-US" sz="1800" b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Valuation</a:t>
                      </a:r>
                      <a:endParaRPr lang="en-ZA" sz="1800" b="1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/>
                      <a:r>
                        <a:rPr lang="en-US" sz="1800" b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800" b="1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310"/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800" b="1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/>
                      <a:r>
                        <a:rPr lang="en-US" sz="1800" b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800" b="1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310"/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800" b="1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174909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67945"/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Management</a:t>
                      </a:r>
                      <a:r>
                        <a:rPr lang="en-US" sz="1800" b="1" spc="-5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Plans</a:t>
                      </a:r>
                      <a:endParaRPr lang="en-ZA" sz="1800" b="1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/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800" b="1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310"/>
                      <a:r>
                        <a:rPr lang="en-US" sz="1800" b="1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800" b="1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/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800" b="1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310"/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800" b="1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379501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67945"/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Feedback</a:t>
                      </a:r>
                      <a:r>
                        <a:rPr lang="en-US" sz="1800" b="1" spc="-5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Loop</a:t>
                      </a:r>
                      <a:endParaRPr lang="en-ZA" sz="1800" b="1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/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800" b="1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310"/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800" b="1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/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800" b="1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310"/>
                      <a:r>
                        <a:rPr lang="en-US" sz="1800" b="1" dirty="0">
                          <a:effectLst/>
                          <a:latin typeface="+mn-l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800" b="1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444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103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63D27B4-C768-D4B4-2BB1-08B3AE32C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224" y="668627"/>
            <a:ext cx="10515600" cy="541493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2400" b="1" dirty="0"/>
              <a:t>ABOUT ICCASA </a:t>
            </a:r>
          </a:p>
          <a:p>
            <a:pPr marL="0" indent="0" algn="just">
              <a:buNone/>
            </a:pPr>
            <a:endParaRPr lang="en-GB" sz="1200" dirty="0"/>
          </a:p>
          <a:p>
            <a:pPr marL="0" indent="0" algn="just">
              <a:buNone/>
            </a:pPr>
            <a:r>
              <a:rPr lang="en-GB" sz="2400" dirty="0"/>
              <a:t>The Industry Compliance and Certification Authority of South Africa</a:t>
            </a:r>
            <a:r>
              <a:rPr lang="en-GB" sz="2400" b="1" i="1" dirty="0"/>
              <a:t> is a SANAS and IAF accredited Certification Body offering internationally accredited and accepted ISO Certification.</a:t>
            </a:r>
          </a:p>
          <a:p>
            <a:pPr marL="0" indent="0" algn="just">
              <a:buNone/>
            </a:pPr>
            <a:r>
              <a:rPr lang="en-GB" sz="2400" dirty="0"/>
              <a:t>ICCASA is committed to assisting South African industries to gain valuable training and certification which is aligned to internationally accepted standards.</a:t>
            </a:r>
          </a:p>
          <a:p>
            <a:pPr marL="0" indent="0" algn="just">
              <a:buNone/>
            </a:pPr>
            <a:r>
              <a:rPr lang="en-GB" sz="2400" dirty="0"/>
              <a:t>ISO 55001 training and certification has been rolled out by ICCASA for industry and government clients.</a:t>
            </a:r>
          </a:p>
          <a:p>
            <a:pPr marL="0" indent="0" algn="just">
              <a:buNone/>
            </a:pPr>
            <a:r>
              <a:rPr lang="en-GB" sz="2400" dirty="0"/>
              <a:t>ICCASA is committed to supporting and enabling industry development through collaborative skills capacitation initiatives that focus on competence development and delivering knowledge transfer toolkits for effective industry skills capacitation.</a:t>
            </a:r>
          </a:p>
          <a:p>
            <a:pPr marL="0" indent="0" algn="just">
              <a:buNone/>
            </a:pPr>
            <a:r>
              <a:rPr lang="en-GB" sz="2400" dirty="0"/>
              <a:t>Contact Jerry Ramdunee: jerry@iccasa.co.za.</a:t>
            </a:r>
          </a:p>
          <a:p>
            <a:pPr algn="just"/>
            <a:endParaRPr lang="en-ZA" sz="2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9B2F7-1B73-B628-7601-31BB79BFE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71910" cy="365125"/>
          </a:xfrm>
        </p:spPr>
        <p:txBody>
          <a:bodyPr/>
          <a:lstStyle/>
          <a:p>
            <a:fld id="{82AC6EF6-E23A-4EB0-973D-E92919FE2184}" type="slidenum">
              <a:rPr lang="en-ZA" smtClean="0"/>
              <a:pPr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45964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4AFCB9-B630-B06C-DD08-B6714414B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ZA" dirty="0"/>
              <a:t>Accreditation &amp; Certification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05884BE-7072-2A44-FA69-643EF8735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ISO 17021-1:2015 Conformity assessment - Requirements for bodies providing audit and certification of management systems - Part 1: Requirements</a:t>
            </a:r>
          </a:p>
          <a:p>
            <a:pPr lvl="1"/>
            <a:r>
              <a:rPr lang="en-US" b="1" dirty="0"/>
              <a:t>Certification of Management System under SANAS Conformity Assessment Body (CAB)</a:t>
            </a:r>
          </a:p>
          <a:p>
            <a:pPr lvl="1"/>
            <a:r>
              <a:rPr lang="en-US" b="1" dirty="0"/>
              <a:t>Scope ISO 55001</a:t>
            </a:r>
          </a:p>
          <a:p>
            <a:pPr lvl="1"/>
            <a:r>
              <a:rPr lang="en-US" b="1" dirty="0"/>
              <a:t>Certification Body e.g. ICCASA</a:t>
            </a:r>
          </a:p>
          <a:p>
            <a:pPr marL="0" indent="0">
              <a:buNone/>
            </a:pPr>
            <a:r>
              <a:rPr lang="en-US" b="1" dirty="0"/>
              <a:t>ISO 17024:2012 Conformity assessment - General requirements for bodies operating certification of persons</a:t>
            </a:r>
          </a:p>
          <a:p>
            <a:pPr lvl="1"/>
            <a:r>
              <a:rPr lang="en-US" b="1" dirty="0"/>
              <a:t>Certification of Auditors under SANAS Accredited Body (CAB)</a:t>
            </a:r>
          </a:p>
          <a:p>
            <a:pPr lvl="1"/>
            <a:r>
              <a:rPr lang="en-US" b="1" dirty="0"/>
              <a:t>Scope ISO 55001</a:t>
            </a:r>
          </a:p>
          <a:p>
            <a:pPr lvl="1"/>
            <a:r>
              <a:rPr lang="en-US" b="1" dirty="0"/>
              <a:t>Southern African Auditing and Training Certification </a:t>
            </a:r>
            <a:r>
              <a:rPr lang="en-ZA" b="1" dirty="0"/>
              <a:t>Authority (SAATCA)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ZA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96C003-19EC-A6BD-F365-33252260A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71910" cy="365125"/>
          </a:xfrm>
        </p:spPr>
        <p:txBody>
          <a:bodyPr/>
          <a:lstStyle/>
          <a:p>
            <a:fld id="{82AC6EF6-E23A-4EB0-973D-E92919FE2184}" type="slidenum">
              <a:rPr lang="en-ZA" smtClean="0"/>
              <a:pPr/>
              <a:t>20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60526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4AFCB9-B630-B06C-DD08-B6714414B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ZA" dirty="0"/>
              <a:t>Accreditation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05884BE-7072-2A44-FA69-643EF8735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ISO 17024 Conformity assessment - General requirements for bodies operating certification of persons</a:t>
            </a:r>
          </a:p>
          <a:p>
            <a:pPr lvl="1"/>
            <a:r>
              <a:rPr lang="en-ZA" b="1" dirty="0"/>
              <a:t>Useful for personnel of custodian bodies to be accredited or have exposure under ISO 17024 Scope ISO 55001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ZA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96C003-19EC-A6BD-F365-33252260A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71910" cy="365125"/>
          </a:xfrm>
        </p:spPr>
        <p:txBody>
          <a:bodyPr/>
          <a:lstStyle/>
          <a:p>
            <a:fld id="{82AC6EF6-E23A-4EB0-973D-E92919FE2184}" type="slidenum">
              <a:rPr lang="en-ZA" smtClean="0"/>
              <a:pPr/>
              <a:t>21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74120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51101-7BF9-9B14-9A9B-9846E331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Road Asset Management System: A Journey </a:t>
            </a:r>
            <a:r>
              <a:rPr lang="en-US"/>
              <a:t>(iv)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B736F-6623-EAFD-A954-55B1C7008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b="1" dirty="0"/>
              <a:t>It is a long journey:</a:t>
            </a:r>
          </a:p>
          <a:p>
            <a:pPr lvl="1"/>
            <a:r>
              <a:rPr lang="en-US" b="1" dirty="0"/>
              <a:t>to manage assets well and derive value – in line with TMH22</a:t>
            </a:r>
          </a:p>
          <a:p>
            <a:pPr lvl="1"/>
            <a:r>
              <a:rPr lang="en-US" b="1" dirty="0"/>
              <a:t>to deriving benefits from a RAMS</a:t>
            </a:r>
          </a:p>
          <a:p>
            <a:pPr lvl="1"/>
            <a:r>
              <a:rPr lang="en-US" b="1" dirty="0"/>
              <a:t>to ISO 55001 Certification</a:t>
            </a:r>
          </a:p>
          <a:p>
            <a:pPr lvl="1"/>
            <a:r>
              <a:rPr lang="en-US" b="1" dirty="0"/>
              <a:t>to performance improvement</a:t>
            </a:r>
          </a:p>
          <a:p>
            <a:endParaRPr lang="en-US" b="1" dirty="0"/>
          </a:p>
          <a:p>
            <a:endParaRPr lang="en-ZA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221F8-E95E-0FCF-BFD4-99ED81CB3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4719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2AC6EF6-E23A-4EB0-973D-E92919FE2184}" type="slidenum">
              <a:rPr lang="en-ZA" smtClean="0"/>
              <a:pPr algn="r"/>
              <a:t>22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48235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FBA06-F218-FE4F-9A93-49BE514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Progressing Towards ISO 55001 – Alignment or Certification? </a:t>
            </a:r>
            <a:r>
              <a:rPr lang="en-US" sz="2800" dirty="0"/>
              <a:t>(AGAM02)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C0E46-7BB7-F51E-9B5F-D1DF90D4F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Before deciding to become certified to ISO 55001, several options should be considered: </a:t>
            </a:r>
          </a:p>
          <a:p>
            <a:pPr marL="514350" indent="-514350">
              <a:buFont typeface="+mj-lt"/>
              <a:buAutoNum type="alphaLcParenR"/>
            </a:pPr>
            <a:r>
              <a:rPr lang="en-US" b="1" dirty="0"/>
              <a:t>limited certification – for a particular asset group/portfolio/sub-network </a:t>
            </a:r>
          </a:p>
          <a:p>
            <a:pPr marL="514350" indent="-514350">
              <a:buFont typeface="+mj-lt"/>
              <a:buAutoNum type="alphaLcParenR"/>
            </a:pPr>
            <a:r>
              <a:rPr lang="en-ZA" b="1" dirty="0"/>
              <a:t>alignment without certification </a:t>
            </a:r>
          </a:p>
          <a:p>
            <a:pPr marL="514350" indent="-514350">
              <a:buFont typeface="+mj-lt"/>
              <a:buAutoNum type="alphaLcParenR"/>
            </a:pPr>
            <a:r>
              <a:rPr lang="en-US" b="1" dirty="0"/>
              <a:t>partial alignment – for a particular asset group/portfolio/sub-network or particular requirements considered important to the agency </a:t>
            </a:r>
            <a:endParaRPr lang="en-ZA" b="1" dirty="0"/>
          </a:p>
          <a:p>
            <a:pPr marL="514350" indent="-514350">
              <a:buFont typeface="+mj-lt"/>
              <a:buAutoNum type="alphaLcParenR"/>
            </a:pPr>
            <a:r>
              <a:rPr lang="en-ZA" b="1" dirty="0"/>
              <a:t>taking no action</a:t>
            </a:r>
          </a:p>
          <a:p>
            <a:endParaRPr lang="en-ZA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A0E153-DB1E-DC3B-4533-978CB4A90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4719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2AC6EF6-E23A-4EB0-973D-E92919FE2184}" type="slidenum">
              <a:rPr lang="en-ZA" smtClean="0"/>
              <a:pPr algn="r"/>
              <a:t>23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50315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FBA06-F218-FE4F-9A93-49BE514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Progressing Towards ISO 55001 – Alignment or Certification? </a:t>
            </a:r>
            <a:r>
              <a:rPr lang="en-US" sz="2800" dirty="0"/>
              <a:t>(AGAM02)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C0E46-7BB7-F51E-9B5F-D1DF90D4F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Understand strengths and weaknesses: </a:t>
            </a:r>
          </a:p>
          <a:p>
            <a:pPr marL="514350" indent="-514350">
              <a:buFont typeface="+mj-lt"/>
              <a:buAutoNum type="alphaLcParenR"/>
            </a:pPr>
            <a:r>
              <a:rPr lang="en-US" b="1" dirty="0"/>
              <a:t>Gap analysis against the specific requirements of ISO 55001, identifying where improvements or changes are needed</a:t>
            </a:r>
          </a:p>
          <a:p>
            <a:pPr lvl="1"/>
            <a:r>
              <a:rPr lang="en-US" b="1" dirty="0"/>
              <a:t>gap analysis could be conducted in-house or by an independent external party</a:t>
            </a:r>
          </a:p>
          <a:p>
            <a:pPr lvl="1"/>
            <a:r>
              <a:rPr lang="en-US" b="1" dirty="0"/>
              <a:t>e.g. gap analysis tool in TMH22 </a:t>
            </a:r>
          </a:p>
          <a:p>
            <a:pPr marL="514350" indent="-514350">
              <a:buFont typeface="+mj-lt"/>
              <a:buAutoNum type="alphaLcParenR"/>
            </a:pPr>
            <a:r>
              <a:rPr lang="en-US" b="1" dirty="0"/>
              <a:t>Establish or update business processes and make other improvements as required</a:t>
            </a:r>
          </a:p>
          <a:p>
            <a:pPr lvl="1"/>
            <a:r>
              <a:rPr lang="en-US" b="1" dirty="0"/>
              <a:t>some improvements may be straightforward, while others could be time-consuming, require significant management commitment, change management and investment, or all of these</a:t>
            </a:r>
          </a:p>
          <a:p>
            <a:pPr marL="514350" indent="-514350">
              <a:buFont typeface="+mj-lt"/>
              <a:buAutoNum type="alphaLcParenR"/>
            </a:pPr>
            <a:r>
              <a:rPr lang="en-US" b="1" dirty="0"/>
              <a:t>Once the necessary changes and improvements have been made, assess the level of alignment with ISO 55001 and determine whether or not or when to seek certification</a:t>
            </a:r>
          </a:p>
          <a:p>
            <a:pPr lvl="1"/>
            <a:r>
              <a:rPr lang="en-US" b="1" dirty="0"/>
              <a:t>assessment could be conducted in-house or by an independent external party</a:t>
            </a:r>
          </a:p>
          <a:p>
            <a:pPr marL="514350" indent="-514350">
              <a:buFont typeface="+mj-lt"/>
              <a:buAutoNum type="alphaLcParenR"/>
            </a:pPr>
            <a:r>
              <a:rPr lang="en-US" b="1" dirty="0"/>
              <a:t>Final step is the third-party certification process conducted by an ISO 55001 Certification Body - ICCASA</a:t>
            </a:r>
          </a:p>
          <a:p>
            <a:pPr marL="0" indent="0">
              <a:buNone/>
            </a:pPr>
            <a:endParaRPr lang="en-ZA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A0E153-DB1E-DC3B-4533-978CB4A90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4719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2AC6EF6-E23A-4EB0-973D-E92919FE2184}" type="slidenum">
              <a:rPr lang="en-ZA" smtClean="0"/>
              <a:pPr algn="r"/>
              <a:t>24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186229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7417-4EA1-2A78-8861-F2CE5104E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EB110-C74C-0BB1-38D3-6E881926D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ISO/SANS 55001</a:t>
            </a:r>
          </a:p>
          <a:p>
            <a:r>
              <a:rPr lang="en-US" b="1" dirty="0">
                <a:highlight>
                  <a:srgbClr val="F78222"/>
                </a:highlight>
              </a:rPr>
              <a:t>SANS 1393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ZA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68778-815B-D90A-58CE-96E58B58C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6EF6-E23A-4EB0-973D-E92919FE2184}" type="slidenum">
              <a:rPr lang="en-ZA" smtClean="0"/>
              <a:t>25</a:t>
            </a:fld>
            <a:endParaRPr lang="en-ZA" dirty="0"/>
          </a:p>
        </p:txBody>
      </p:sp>
      <p:pic>
        <p:nvPicPr>
          <p:cNvPr id="5" name="Picture 4" descr="A road with a car on it&#10;&#10;Description automatically generated">
            <a:extLst>
              <a:ext uri="{FF2B5EF4-FFF2-40B4-BE49-F238E27FC236}">
                <a16:creationId xmlns:a16="http://schemas.microsoft.com/office/drawing/2014/main" id="{12CAB067-F67B-9580-6077-B61C61291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232" y="3997173"/>
            <a:ext cx="4548504" cy="272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8866C6A-85DF-4C60-A17A-911941583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ZA" dirty="0"/>
              <a:t>SANS 1393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63D27B4-C768-D4B4-2BB1-08B3AE32C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b="1" dirty="0"/>
              <a:t>In terms of the CIDB Best Practice </a:t>
            </a:r>
            <a:r>
              <a:rPr lang="en-ZA" b="1" dirty="0"/>
              <a:t>Contractor Recognition System (part of the BUILD Programme), the </a:t>
            </a:r>
            <a:r>
              <a:rPr lang="en-US" b="1" dirty="0"/>
              <a:t>Board has identified certification to </a:t>
            </a:r>
            <a:r>
              <a:rPr lang="en-ZA" b="1" dirty="0"/>
              <a:t>SANS 1393 Construction Management System as best </a:t>
            </a:r>
            <a:r>
              <a:rPr lang="en-US" b="1" dirty="0"/>
              <a:t>practices for contractor enterprises in </a:t>
            </a:r>
            <a:r>
              <a:rPr lang="en-ZA" b="1" dirty="0"/>
              <a:t>Grades 5 to 9</a:t>
            </a:r>
          </a:p>
          <a:p>
            <a:r>
              <a:rPr lang="en-ZA" b="1" dirty="0"/>
              <a:t>SANS 1393 specifies requirements for a construction management system </a:t>
            </a:r>
            <a:r>
              <a:rPr lang="en-US" b="1" dirty="0"/>
              <a:t>(CMS) to be used for construction </a:t>
            </a:r>
            <a:r>
              <a:rPr lang="en-ZA" b="1" dirty="0"/>
              <a:t>work</a:t>
            </a:r>
          </a:p>
          <a:p>
            <a:pPr lvl="1"/>
            <a:r>
              <a:rPr lang="en-US" b="1" dirty="0"/>
              <a:t> A CMS is a framework of processes and procedures used by an organization to better control its construction risks and </a:t>
            </a:r>
            <a:r>
              <a:rPr lang="en-ZA" b="1" dirty="0"/>
              <a:t>to improve its performance</a:t>
            </a:r>
          </a:p>
          <a:p>
            <a:pPr lvl="1"/>
            <a:r>
              <a:rPr lang="en-US" b="1" dirty="0"/>
              <a:t>Such management systems play a very </a:t>
            </a:r>
            <a:r>
              <a:rPr lang="en-ZA" b="1" dirty="0"/>
              <a:t>important role in promoting performance improvement and in </a:t>
            </a:r>
            <a:r>
              <a:rPr lang="en-US" b="1" dirty="0"/>
              <a:t>delivering better value to clients</a:t>
            </a:r>
            <a:endParaRPr lang="en-ZA" b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9B2F7-1B73-B628-7601-31BB79BFE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71910" cy="365125"/>
          </a:xfrm>
        </p:spPr>
        <p:txBody>
          <a:bodyPr/>
          <a:lstStyle/>
          <a:p>
            <a:fld id="{82AC6EF6-E23A-4EB0-973D-E92919FE2184}" type="slidenum">
              <a:rPr lang="en-ZA" smtClean="0"/>
              <a:pPr/>
              <a:t>26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531873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8866C6A-85DF-4C60-A17A-911941583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ZA" dirty="0"/>
              <a:t>SANS 1393 Training and Certification Audit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63D27B4-C768-D4B4-2BB1-08B3AE32C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ZA" b="1" dirty="0" err="1"/>
              <a:t>cidb</a:t>
            </a:r>
            <a:r>
              <a:rPr lang="en-ZA" b="1" dirty="0"/>
              <a:t> has currently appointed ICCASA to roll out SANS 1393 training and certification audits to contractors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9B2F7-1B73-B628-7601-31BB79BFE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71910" cy="365125"/>
          </a:xfrm>
        </p:spPr>
        <p:txBody>
          <a:bodyPr/>
          <a:lstStyle/>
          <a:p>
            <a:fld id="{82AC6EF6-E23A-4EB0-973D-E92919FE2184}" type="slidenum">
              <a:rPr lang="en-ZA" smtClean="0"/>
              <a:pPr/>
              <a:t>27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05181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8866C6A-85DF-4C60-A17A-911941583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ZA" dirty="0"/>
              <a:t>SANS 1393 Certification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63D27B4-C768-D4B4-2BB1-08B3AE32C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ISO 17021-1:2015 Conformity assessment - Requirements for bodies providing audit and certification of management systems - Part 1: Requirements</a:t>
            </a:r>
          </a:p>
          <a:p>
            <a:pPr lvl="1"/>
            <a:r>
              <a:rPr lang="en-US" b="1" dirty="0"/>
              <a:t>Certification of Management System under SANAS Conformity Assessment Body (CAB)</a:t>
            </a:r>
          </a:p>
          <a:p>
            <a:pPr lvl="1"/>
            <a:r>
              <a:rPr lang="en-US" b="1" dirty="0"/>
              <a:t>Scope SANS 1393</a:t>
            </a:r>
          </a:p>
          <a:p>
            <a:pPr lvl="1"/>
            <a:r>
              <a:rPr lang="en-GB" b="1" dirty="0"/>
              <a:t>Industry Compliance and Certification Authority of South Africa (</a:t>
            </a:r>
            <a:r>
              <a:rPr lang="en-US" b="1"/>
              <a:t>ICCASA)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ISO 17024:2012 Conformity assessment - General requirements for bodies operating certification of persons</a:t>
            </a:r>
          </a:p>
          <a:p>
            <a:pPr lvl="1"/>
            <a:r>
              <a:rPr lang="en-US" b="1" dirty="0"/>
              <a:t>Certification of Auditors under SANAS Accredited Body (CAB)</a:t>
            </a:r>
          </a:p>
          <a:p>
            <a:pPr lvl="1"/>
            <a:r>
              <a:rPr lang="en-US" b="1" dirty="0"/>
              <a:t>Scope SANS 1393</a:t>
            </a:r>
          </a:p>
          <a:p>
            <a:pPr lvl="1"/>
            <a:r>
              <a:rPr lang="en-US" b="1" dirty="0"/>
              <a:t>Southern African Auditing and Training Certification </a:t>
            </a:r>
            <a:r>
              <a:rPr lang="en-ZA" b="1" dirty="0"/>
              <a:t>Authority (SAATCA)</a:t>
            </a:r>
            <a:endParaRPr lang="en-US" b="1" dirty="0"/>
          </a:p>
          <a:p>
            <a:endParaRPr lang="en-ZA" b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9B2F7-1B73-B628-7601-31BB79BFE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71910" cy="365125"/>
          </a:xfrm>
        </p:spPr>
        <p:txBody>
          <a:bodyPr/>
          <a:lstStyle/>
          <a:p>
            <a:fld id="{82AC6EF6-E23A-4EB0-973D-E92919FE2184}" type="slidenum">
              <a:rPr lang="en-ZA" smtClean="0"/>
              <a:pPr/>
              <a:t>28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453538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A6B675-0378-01CD-1822-5B042378B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Questions </a:t>
            </a:r>
            <a:r>
              <a:rPr lang="en-US"/>
              <a:t>&amp; </a:t>
            </a:r>
            <a:br>
              <a:rPr lang="en-US"/>
            </a:br>
            <a:r>
              <a:rPr lang="en-US"/>
              <a:t>Comments</a:t>
            </a:r>
            <a:endParaRPr lang="en-Z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8C501A-7E72-E495-A112-DB0B0A575E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39C9D-7DD3-5EE1-92A0-D32D53879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6EF6-E23A-4EB0-973D-E92919FE2184}" type="slidenum">
              <a:rPr lang="en-ZA" smtClean="0"/>
              <a:t>29</a:t>
            </a:fld>
            <a:endParaRPr lang="en-ZA" dirty="0"/>
          </a:p>
        </p:txBody>
      </p:sp>
      <p:pic>
        <p:nvPicPr>
          <p:cNvPr id="10" name="Picture 9" descr="A person in a yellow helmet and vest&#10;&#10;Description automatically generated">
            <a:extLst>
              <a:ext uri="{FF2B5EF4-FFF2-40B4-BE49-F238E27FC236}">
                <a16:creationId xmlns:a16="http://schemas.microsoft.com/office/drawing/2014/main" id="{AC1ACA81-D673-365C-BB96-91DA77182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30886"/>
            <a:ext cx="5412010" cy="450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92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EB110-C74C-0BB1-38D3-6E881926D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55" y="90710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ICCASA PROJECT CORE TEAM</a:t>
            </a:r>
          </a:p>
          <a:p>
            <a:r>
              <a:rPr lang="en-US" sz="2400" dirty="0" err="1"/>
              <a:t>Mr</a:t>
            </a:r>
            <a:r>
              <a:rPr lang="en-US" sz="2400" dirty="0"/>
              <a:t> Jerry Ramdunee - Project Team Leader</a:t>
            </a:r>
          </a:p>
          <a:p>
            <a:r>
              <a:rPr lang="en-US" sz="2400" dirty="0"/>
              <a:t>Dr R. Milford</a:t>
            </a:r>
          </a:p>
          <a:p>
            <a:r>
              <a:rPr lang="en-US" sz="2400" dirty="0"/>
              <a:t>Dr M. </a:t>
            </a:r>
            <a:r>
              <a:rPr lang="en-US" sz="2400" dirty="0" err="1"/>
              <a:t>Holtzhausen</a:t>
            </a:r>
            <a:r>
              <a:rPr lang="en-US" sz="2400" dirty="0"/>
              <a:t>  </a:t>
            </a:r>
          </a:p>
          <a:p>
            <a:r>
              <a:rPr lang="en-US" sz="2400" dirty="0"/>
              <a:t>Advocate S. </a:t>
            </a:r>
            <a:r>
              <a:rPr lang="en-US" sz="2400" dirty="0" err="1"/>
              <a:t>Chettiah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Ms</a:t>
            </a:r>
            <a:r>
              <a:rPr lang="en-US" sz="2400" dirty="0"/>
              <a:t> Y. Ndlovu  </a:t>
            </a:r>
          </a:p>
          <a:p>
            <a:r>
              <a:rPr lang="en-US" sz="2400" dirty="0" err="1"/>
              <a:t>Mr</a:t>
            </a:r>
            <a:r>
              <a:rPr lang="en-US" sz="2400" dirty="0"/>
              <a:t> S. </a:t>
            </a:r>
            <a:r>
              <a:rPr lang="en-US" sz="2400" dirty="0" err="1"/>
              <a:t>Subroyen</a:t>
            </a:r>
            <a:r>
              <a:rPr lang="en-US" sz="2400" dirty="0"/>
              <a:t> </a:t>
            </a:r>
          </a:p>
          <a:p>
            <a:r>
              <a:rPr lang="en-US" sz="2400" dirty="0"/>
              <a:t>Dr </a:t>
            </a:r>
            <a:r>
              <a:rPr lang="en-US" sz="2400" dirty="0" err="1"/>
              <a:t>N.Khoza</a:t>
            </a:r>
            <a:endParaRPr lang="en-US" sz="2400" dirty="0"/>
          </a:p>
          <a:p>
            <a:r>
              <a:rPr lang="en-US" sz="2400" dirty="0" err="1"/>
              <a:t>Mr</a:t>
            </a:r>
            <a:r>
              <a:rPr lang="en-US" sz="2400" dirty="0"/>
              <a:t> X. </a:t>
            </a:r>
            <a:r>
              <a:rPr lang="en-US" sz="2400" dirty="0" err="1"/>
              <a:t>Mpahlwa</a:t>
            </a:r>
            <a:endParaRPr lang="en-US" sz="2400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ZA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68778-815B-D90A-58CE-96E58B58C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6EF6-E23A-4EB0-973D-E92919FE2184}" type="slidenum">
              <a:rPr lang="en-ZA" smtClean="0"/>
              <a:t>3</a:t>
            </a:fld>
            <a:endParaRPr lang="en-ZA" dirty="0"/>
          </a:p>
        </p:txBody>
      </p:sp>
      <p:pic>
        <p:nvPicPr>
          <p:cNvPr id="5" name="Picture 4" descr="A road with a car on it&#10;&#10;Description automatically generated">
            <a:extLst>
              <a:ext uri="{FF2B5EF4-FFF2-40B4-BE49-F238E27FC236}">
                <a16:creationId xmlns:a16="http://schemas.microsoft.com/office/drawing/2014/main" id="{12CAB067-F67B-9580-6077-B61C61291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232" y="3997173"/>
            <a:ext cx="4548504" cy="272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09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7417-4EA1-2A78-8861-F2CE5104E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EB110-C74C-0BB1-38D3-6E881926D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ISO/SANS 55001</a:t>
            </a:r>
          </a:p>
          <a:p>
            <a:r>
              <a:rPr lang="en-US" b="1" dirty="0"/>
              <a:t>SANS 1393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ZA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68778-815B-D90A-58CE-96E58B58C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6EF6-E23A-4EB0-973D-E92919FE2184}" type="slidenum">
              <a:rPr lang="en-ZA" smtClean="0"/>
              <a:t>4</a:t>
            </a:fld>
            <a:endParaRPr lang="en-ZA" dirty="0"/>
          </a:p>
        </p:txBody>
      </p:sp>
      <p:pic>
        <p:nvPicPr>
          <p:cNvPr id="5" name="Picture 4" descr="A road with a car on it&#10;&#10;Description automatically generated">
            <a:extLst>
              <a:ext uri="{FF2B5EF4-FFF2-40B4-BE49-F238E27FC236}">
                <a16:creationId xmlns:a16="http://schemas.microsoft.com/office/drawing/2014/main" id="{12CAB067-F67B-9580-6077-B61C61291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232" y="3997173"/>
            <a:ext cx="4548504" cy="272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6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7417-4EA1-2A78-8861-F2CE5104E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b="1" dirty="0"/>
              <a:t>Definitions (ISO 55000)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EB110-C74C-0BB1-38D3-6E881926D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b="1" dirty="0"/>
              <a:t>Management System: </a:t>
            </a:r>
            <a:r>
              <a:rPr lang="en-US" dirty="0"/>
              <a:t>set of interrelated or interacting elements of an </a:t>
            </a:r>
            <a:r>
              <a:rPr lang="en-US" dirty="0" err="1"/>
              <a:t>organisation</a:t>
            </a:r>
            <a:r>
              <a:rPr lang="en-US" dirty="0"/>
              <a:t> to establish policies and objectives and processes to achieve those objectives</a:t>
            </a:r>
          </a:p>
          <a:p>
            <a:r>
              <a:rPr lang="en-ZA" b="1" dirty="0"/>
              <a:t>Asset management system: </a:t>
            </a:r>
            <a:r>
              <a:rPr lang="en-US" dirty="0"/>
              <a:t>A management system whose function is to establish the asset management policy and objectives, as well as processes and </a:t>
            </a:r>
            <a:r>
              <a:rPr lang="en-US" dirty="0" err="1"/>
              <a:t>organisational</a:t>
            </a:r>
            <a:r>
              <a:rPr lang="en-US" dirty="0"/>
              <a:t> arrangements inclusive of structure, roles and responsibilities to achieve asset management </a:t>
            </a:r>
            <a:r>
              <a:rPr lang="en-ZA" dirty="0"/>
              <a:t>objectives</a:t>
            </a:r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endParaRPr lang="en-ZA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68778-815B-D90A-58CE-96E58B58C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71910" cy="365125"/>
          </a:xfrm>
        </p:spPr>
        <p:txBody>
          <a:bodyPr/>
          <a:lstStyle/>
          <a:p>
            <a:fld id="{82AC6EF6-E23A-4EB0-973D-E92919FE2184}" type="slidenum">
              <a:rPr lang="en-ZA" smtClean="0"/>
              <a:pPr/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06870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7417-4EA1-2A78-8861-F2CE5104E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ISO/SANS 55001: </a:t>
            </a:r>
            <a:r>
              <a:rPr lang="en-ZA" dirty="0"/>
              <a:t>Asset management - Management</a:t>
            </a:r>
            <a:br>
              <a:rPr lang="en-ZA" dirty="0"/>
            </a:br>
            <a:r>
              <a:rPr lang="en-ZA" dirty="0"/>
              <a:t>systems -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EB110-C74C-0BB1-38D3-6E881926D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909374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ZA" dirty="0"/>
              <a:t>1. Scope: </a:t>
            </a:r>
            <a:r>
              <a:rPr lang="en-US" dirty="0"/>
              <a:t>This International Standard specifies requirements for an asset management system within the context </a:t>
            </a:r>
            <a:r>
              <a:rPr lang="en-ZA" dirty="0"/>
              <a:t>of the organization</a:t>
            </a:r>
          </a:p>
          <a:p>
            <a:pPr marL="0" indent="0">
              <a:buNone/>
            </a:pPr>
            <a:r>
              <a:rPr lang="en-ZA" sz="2800" dirty="0"/>
              <a:t>4. Context of the Organisation </a:t>
            </a:r>
          </a:p>
          <a:p>
            <a:pPr marL="0" indent="0">
              <a:buNone/>
            </a:pPr>
            <a:r>
              <a:rPr lang="en-ZA" sz="2800" dirty="0"/>
              <a:t>5. Leadership </a:t>
            </a:r>
          </a:p>
          <a:p>
            <a:pPr marL="0" indent="0">
              <a:buNone/>
            </a:pPr>
            <a:r>
              <a:rPr lang="en-ZA" sz="2800" dirty="0"/>
              <a:t>6. Planning </a:t>
            </a:r>
          </a:p>
          <a:p>
            <a:pPr marL="0" indent="0">
              <a:buNone/>
            </a:pPr>
            <a:r>
              <a:rPr lang="en-ZA" sz="2800" dirty="0"/>
              <a:t>7. Support </a:t>
            </a:r>
          </a:p>
          <a:p>
            <a:pPr marL="0" indent="0">
              <a:buNone/>
            </a:pPr>
            <a:r>
              <a:rPr lang="en-US" sz="2800" dirty="0"/>
              <a:t>8. Operation (of AMS)  </a:t>
            </a:r>
          </a:p>
          <a:p>
            <a:pPr marL="0" indent="0">
              <a:buNone/>
            </a:pPr>
            <a:r>
              <a:rPr lang="en-ZA" sz="2800" dirty="0"/>
              <a:t>9. Performance evaluation </a:t>
            </a:r>
          </a:p>
          <a:p>
            <a:pPr marL="0" indent="0">
              <a:buNone/>
            </a:pPr>
            <a:r>
              <a:rPr lang="en-ZA" sz="2800" dirty="0"/>
              <a:t>10. Improvement</a:t>
            </a:r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ZA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68778-815B-D90A-58CE-96E58B58C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71910" cy="365125"/>
          </a:xfrm>
        </p:spPr>
        <p:txBody>
          <a:bodyPr/>
          <a:lstStyle/>
          <a:p>
            <a:fld id="{82AC6EF6-E23A-4EB0-973D-E92919FE2184}" type="slidenum">
              <a:rPr lang="en-ZA" smtClean="0"/>
              <a:pPr/>
              <a:t>6</a:t>
            </a:fld>
            <a:endParaRPr lang="en-Z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6E83C8-7A28-8F8A-94FE-E8B3B04CB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6705" y="3248395"/>
            <a:ext cx="2164268" cy="3063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92628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7417-4EA1-2A78-8861-F2CE5104E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ISO/SANS 55001: </a:t>
            </a:r>
            <a:r>
              <a:rPr lang="en-ZA" dirty="0"/>
              <a:t>9 Performance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EB110-C74C-0BB1-38D3-6E881926D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0511"/>
            <a:ext cx="10445885" cy="47664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9.1 Monitoring, measurement, analysis and evaluation</a:t>
            </a:r>
          </a:p>
          <a:p>
            <a:pPr marL="0" indent="0">
              <a:buNone/>
            </a:pPr>
            <a:r>
              <a:rPr lang="en-ZA" sz="2500" b="1" dirty="0"/>
              <a:t>The organization shall determine:</a:t>
            </a:r>
          </a:p>
          <a:p>
            <a:pPr marL="0" indent="0">
              <a:buNone/>
            </a:pPr>
            <a:r>
              <a:rPr lang="en-US" sz="2500" b="1" dirty="0"/>
              <a:t>a) what needs to be monitored and measured;</a:t>
            </a:r>
          </a:p>
          <a:p>
            <a:pPr marL="0" indent="0">
              <a:buNone/>
            </a:pPr>
            <a:r>
              <a:rPr lang="en-US" sz="2500" b="1" dirty="0"/>
              <a:t>b) the methods for monitoring, measurement, analysis and evaluation, as applicable, to ensure valid </a:t>
            </a:r>
            <a:r>
              <a:rPr lang="en-ZA" sz="2500" b="1" dirty="0"/>
              <a:t>results;</a:t>
            </a:r>
          </a:p>
          <a:p>
            <a:pPr marL="0" indent="0">
              <a:buNone/>
            </a:pPr>
            <a:r>
              <a:rPr lang="en-US" sz="2500" b="1" dirty="0"/>
              <a:t>c) when the monitoring and measuring shall be performed;</a:t>
            </a:r>
          </a:p>
          <a:p>
            <a:pPr marL="0" indent="0">
              <a:buNone/>
            </a:pPr>
            <a:r>
              <a:rPr lang="en-US" sz="2500" b="1" dirty="0"/>
              <a:t>d) when the results from monitoring and measurement shall be </a:t>
            </a:r>
            <a:r>
              <a:rPr lang="en-US" sz="2500" b="1" dirty="0" err="1"/>
              <a:t>analysed</a:t>
            </a:r>
            <a:r>
              <a:rPr lang="en-US" sz="2500" b="1" dirty="0"/>
              <a:t> and evaluated.</a:t>
            </a:r>
          </a:p>
          <a:p>
            <a:pPr marL="0" indent="0">
              <a:buNone/>
            </a:pPr>
            <a:r>
              <a:rPr lang="en-US" sz="2500" b="1" dirty="0"/>
              <a:t>The organization shall evaluate and report on</a:t>
            </a:r>
          </a:p>
          <a:p>
            <a:pPr marL="0" indent="0">
              <a:buNone/>
            </a:pPr>
            <a:r>
              <a:rPr lang="en-ZA" sz="2500" b="1" dirty="0"/>
              <a:t>— the asset performance;</a:t>
            </a:r>
          </a:p>
          <a:p>
            <a:pPr marL="0" indent="0">
              <a:buNone/>
            </a:pPr>
            <a:r>
              <a:rPr lang="en-US" sz="2500" b="1" dirty="0"/>
              <a:t>— the asset management performance, including financial and non-financial performance;</a:t>
            </a:r>
          </a:p>
          <a:p>
            <a:pPr marL="0" indent="0">
              <a:buNone/>
            </a:pPr>
            <a:r>
              <a:rPr lang="en-US" sz="2500" b="1" dirty="0"/>
              <a:t>— the effectiveness of the asset management system.</a:t>
            </a:r>
          </a:p>
          <a:p>
            <a:pPr marL="0" indent="0">
              <a:buNone/>
            </a:pPr>
            <a:r>
              <a:rPr lang="en-US" sz="2500" b="1" dirty="0"/>
              <a:t>The organization shall evaluate and report on the effectiveness of the processes for managing risks and </a:t>
            </a:r>
            <a:r>
              <a:rPr lang="en-ZA" sz="2500" b="1" dirty="0"/>
              <a:t>opportunities.</a:t>
            </a:r>
          </a:p>
          <a:p>
            <a:pPr marL="0" indent="0">
              <a:buNone/>
            </a:pPr>
            <a:r>
              <a:rPr lang="en-US" sz="2500" b="1" dirty="0"/>
              <a:t>The organization shall retain appropriate documented information as evidence of the results of monitoring, measurement, analysis and evaluation.</a:t>
            </a:r>
          </a:p>
          <a:p>
            <a:pPr marL="0" indent="0">
              <a:buNone/>
            </a:pPr>
            <a:r>
              <a:rPr lang="en-US" sz="2500" b="1" dirty="0"/>
              <a:t>The organization shall ensure that its monitoring and measurement enables it to meet the requirements </a:t>
            </a:r>
            <a:r>
              <a:rPr lang="en-ZA" sz="2500" b="1" dirty="0"/>
              <a:t>of 4.2.</a:t>
            </a:r>
            <a:endParaRPr lang="en-US" sz="2500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ZA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68778-815B-D90A-58CE-96E58B58C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71910" cy="365125"/>
          </a:xfrm>
        </p:spPr>
        <p:txBody>
          <a:bodyPr/>
          <a:lstStyle/>
          <a:p>
            <a:fld id="{82AC6EF6-E23A-4EB0-973D-E92919FE2184}" type="slidenum">
              <a:rPr lang="en-ZA" smtClean="0"/>
              <a:pPr/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40856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B02AE-C4D7-F2D6-5DB1-CBAB5F9EE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TMH22 </a:t>
            </a:r>
            <a:r>
              <a:rPr lang="en-US" sz="3200" dirty="0"/>
              <a:t>(Draft 2013)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F6944-541D-033D-8449-5454D8B91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688355" cy="435133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en-US" sz="2400" b="1" dirty="0"/>
              <a:t>This </a:t>
            </a:r>
            <a:r>
              <a:rPr lang="en-US" sz="2400" b="1" dirty="0">
                <a:highlight>
                  <a:srgbClr val="F78222"/>
                </a:highlight>
              </a:rPr>
              <a:t>manual</a:t>
            </a:r>
            <a:r>
              <a:rPr lang="en-US" sz="2400" b="1" dirty="0"/>
              <a:t> is the </a:t>
            </a:r>
            <a:r>
              <a:rPr lang="en-US" sz="2400" b="1" dirty="0">
                <a:highlight>
                  <a:srgbClr val="F78222"/>
                </a:highlight>
              </a:rPr>
              <a:t>official requirement </a:t>
            </a:r>
            <a:r>
              <a:rPr lang="en-US" sz="2400" b="1" dirty="0"/>
              <a:t>for the Road Asset Management of the South African road network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b="1" dirty="0"/>
              <a:t>It provides </a:t>
            </a:r>
            <a:r>
              <a:rPr lang="en-US" sz="2400" b="1" dirty="0">
                <a:highlight>
                  <a:srgbClr val="F78222"/>
                </a:highlight>
              </a:rPr>
              <a:t>guidance</a:t>
            </a:r>
            <a:r>
              <a:rPr lang="en-US" sz="2400" b="1" dirty="0"/>
              <a:t> to National, Provincial and Municipal Road Authorities on the methodology according to which the management of the existing road </a:t>
            </a:r>
            <a:r>
              <a:rPr lang="en-ZA" sz="2400" b="1" dirty="0"/>
              <a:t>network </a:t>
            </a:r>
            <a:r>
              <a:rPr lang="en-ZA" sz="2400" b="1" dirty="0">
                <a:highlight>
                  <a:srgbClr val="F78222"/>
                </a:highlight>
              </a:rPr>
              <a:t>must be undertaken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b="1" dirty="0"/>
              <a:t>TMH22 provides a </a:t>
            </a:r>
            <a:r>
              <a:rPr lang="en-US" sz="2400" b="1" dirty="0">
                <a:highlight>
                  <a:srgbClr val="F78222"/>
                </a:highlight>
              </a:rPr>
              <a:t>template</a:t>
            </a:r>
            <a:r>
              <a:rPr lang="en-US" sz="2400" b="1" dirty="0"/>
              <a:t>, </a:t>
            </a:r>
            <a:r>
              <a:rPr lang="en-US" sz="2400" b="1" dirty="0">
                <a:highlight>
                  <a:srgbClr val="F78222"/>
                </a:highlight>
              </a:rPr>
              <a:t>guidance</a:t>
            </a:r>
            <a:r>
              <a:rPr lang="en-US" sz="2400" b="1" dirty="0"/>
              <a:t> and </a:t>
            </a:r>
            <a:r>
              <a:rPr lang="en-US" sz="2400" b="1" dirty="0">
                <a:highlight>
                  <a:srgbClr val="F78222"/>
                </a:highlight>
              </a:rPr>
              <a:t>methodologies</a:t>
            </a:r>
            <a:r>
              <a:rPr lang="en-US" sz="2400" b="1" dirty="0"/>
              <a:t> on the manner in which the road infrastructure assets should be managed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0016C-57B4-D04A-0189-F250732FF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4719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2AC6EF6-E23A-4EB0-973D-E92919FE2184}" type="slidenum">
              <a:rPr lang="en-ZA" smtClean="0"/>
              <a:pPr algn="r"/>
              <a:t>8</a:t>
            </a:fld>
            <a:endParaRPr lang="en-Z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7614BB-C7B7-4ADC-35D8-9F3A349B2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5995" y="1143519"/>
            <a:ext cx="20448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6361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115DA-3679-F007-92CA-7246DE9E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TMH22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D42F12-62AA-55FA-6738-CFB4945B5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/>
          <a:lstStyle/>
          <a:p>
            <a:r>
              <a:rPr lang="en-US" dirty="0"/>
              <a:t>TMH22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E918F-C493-DF8D-0C44-E07B84383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A: General and </a:t>
            </a:r>
            <a:r>
              <a:rPr lang="en-US" b="1" dirty="0" err="1"/>
              <a:t>Organisation</a:t>
            </a:r>
            <a:r>
              <a:rPr lang="en-US" b="1" dirty="0"/>
              <a:t> </a:t>
            </a:r>
          </a:p>
          <a:p>
            <a:pPr marL="0" indent="0">
              <a:buNone/>
            </a:pPr>
            <a:r>
              <a:rPr lang="en-ZA" b="1" dirty="0"/>
              <a:t>B: Inventory Data </a:t>
            </a:r>
          </a:p>
          <a:p>
            <a:pPr marL="0" indent="0">
              <a:buNone/>
            </a:pPr>
            <a:r>
              <a:rPr lang="en-ZA" b="1" dirty="0"/>
              <a:t>C: Asset Valuation </a:t>
            </a:r>
          </a:p>
          <a:p>
            <a:pPr marL="0" indent="0">
              <a:buNone/>
            </a:pPr>
            <a:r>
              <a:rPr lang="en-US" b="1" dirty="0"/>
              <a:t>D: Usage and Condition Data </a:t>
            </a:r>
          </a:p>
          <a:p>
            <a:pPr marL="0" indent="0">
              <a:buNone/>
            </a:pPr>
            <a:r>
              <a:rPr lang="en-ZA" b="1" dirty="0"/>
              <a:t>E: Indices </a:t>
            </a:r>
          </a:p>
          <a:p>
            <a:pPr marL="0" indent="0">
              <a:buNone/>
            </a:pPr>
            <a:r>
              <a:rPr lang="en-ZA" b="1" dirty="0"/>
              <a:t>F: Situational Analysis </a:t>
            </a:r>
          </a:p>
          <a:p>
            <a:pPr marL="0" indent="0">
              <a:buNone/>
            </a:pPr>
            <a:r>
              <a:rPr lang="en-ZA" b="1" dirty="0"/>
              <a:t>G: Needs Determination </a:t>
            </a:r>
          </a:p>
          <a:p>
            <a:pPr marL="0" indent="0">
              <a:buNone/>
            </a:pPr>
            <a:r>
              <a:rPr lang="en-ZA" b="1" dirty="0"/>
              <a:t>H: Asset Management Plans</a:t>
            </a:r>
          </a:p>
          <a:p>
            <a:pPr marL="0" indent="0">
              <a:buNone/>
            </a:pPr>
            <a:r>
              <a:rPr lang="en-ZA" b="1" dirty="0"/>
              <a:t>I: Feedback Loop</a:t>
            </a:r>
          </a:p>
          <a:p>
            <a:pPr marL="0" indent="0">
              <a:buNone/>
            </a:pPr>
            <a:r>
              <a:rPr lang="en-ZA" b="1" dirty="0"/>
              <a:t>J: Appendices</a:t>
            </a:r>
          </a:p>
          <a:p>
            <a:pPr marL="0" indent="0">
              <a:buNone/>
            </a:pPr>
            <a:endParaRPr lang="en-ZA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F70EF-37A2-5295-4536-6037919F3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71909" cy="365125"/>
          </a:xfrm>
        </p:spPr>
        <p:txBody>
          <a:bodyPr/>
          <a:lstStyle/>
          <a:p>
            <a:fld id="{82AC6EF6-E23A-4EB0-973D-E92919FE2184}" type="slidenum">
              <a:rPr lang="en-ZA" smtClean="0"/>
              <a:pPr/>
              <a:t>9</a:t>
            </a:fld>
            <a:endParaRPr lang="en-ZA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2B17335-D4C7-3B1E-EA64-79C9FDCD6C0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1B1E1D-82B3-0E00-6A69-3FCDA1CCA5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59711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12564</TotalTime>
  <Words>1966</Words>
  <Application>Microsoft Office PowerPoint</Application>
  <PresentationFormat>Widescreen</PresentationFormat>
  <Paragraphs>277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Overview</vt:lpstr>
      <vt:lpstr>Definitions (ISO 55000)</vt:lpstr>
      <vt:lpstr>ISO/SANS 55001: Asset management - Management systems - Requirements</vt:lpstr>
      <vt:lpstr>ISO/SANS 55001: 9 Performance evaluation</vt:lpstr>
      <vt:lpstr>TMH22 (Draft 2013)</vt:lpstr>
      <vt:lpstr>TMH22</vt:lpstr>
      <vt:lpstr>TMH22 &amp; ISO 55001</vt:lpstr>
      <vt:lpstr>TMH22: Appendix J-1 &amp; ISO 55001</vt:lpstr>
      <vt:lpstr>NIMS: National Infrastructure Maintenance Strategy (2008)</vt:lpstr>
      <vt:lpstr>National Infrastructure Asset Maintenance Management (NIAMM) Framework (2017)</vt:lpstr>
      <vt:lpstr>The NIAMM Standard</vt:lpstr>
      <vt:lpstr>NIAMM: 5.1 BUDGETING FOR MAINTENANCE OF IMMOVABLE ASSET PORTFOLIOS</vt:lpstr>
      <vt:lpstr>Towards ISO 55001</vt:lpstr>
      <vt:lpstr>TMH22: Asset Management Maturity</vt:lpstr>
      <vt:lpstr>Asset Management Maturity (GFMAM)</vt:lpstr>
      <vt:lpstr>TMH22 : Asset Management Level / Detail</vt:lpstr>
      <vt:lpstr>Accreditation &amp; Certification</vt:lpstr>
      <vt:lpstr>Accreditation</vt:lpstr>
      <vt:lpstr>Road Asset Management System: A Journey (iv)</vt:lpstr>
      <vt:lpstr>Progressing Towards ISO 55001 – Alignment or Certification? (AGAM02)</vt:lpstr>
      <vt:lpstr>Progressing Towards ISO 55001 – Alignment or Certification? (AGAM02)</vt:lpstr>
      <vt:lpstr>Overview</vt:lpstr>
      <vt:lpstr>SANS 1393</vt:lpstr>
      <vt:lpstr>SANS 1393 Training and Certification Audit</vt:lpstr>
      <vt:lpstr>SANS 1393 Certification</vt:lpstr>
      <vt:lpstr>Questions &amp;  Comments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Rodney biz</dc:creator>
  <cp:lastModifiedBy>Rodney One33</cp:lastModifiedBy>
  <cp:revision>36</cp:revision>
  <dcterms:created xsi:type="dcterms:W3CDTF">2023-05-31T15:11:58Z</dcterms:created>
  <dcterms:modified xsi:type="dcterms:W3CDTF">2024-07-17T06:13:15Z</dcterms:modified>
</cp:coreProperties>
</file>