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67" r:id="rId7"/>
    <p:sldId id="260" r:id="rId8"/>
    <p:sldId id="261" r:id="rId9"/>
    <p:sldId id="268" r:id="rId10"/>
    <p:sldId id="269" r:id="rId11"/>
    <p:sldId id="270" r:id="rId12"/>
    <p:sldId id="262" r:id="rId13"/>
    <p:sldId id="271" r:id="rId14"/>
    <p:sldId id="275" r:id="rId15"/>
    <p:sldId id="274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C15061-B629-4D6B-A5F5-72242A9EDCDE}" v="9" dt="2024-07-14T22:20:59.0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75"/>
  </p:normalViewPr>
  <p:slideViewPr>
    <p:cSldViewPr snapToGrid="0">
      <p:cViewPr varScale="1">
        <p:scale>
          <a:sx n="106" d="100"/>
          <a:sy n="106" d="100"/>
        </p:scale>
        <p:origin x="1280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4029-537E-67D8-8C63-A0D2C59A8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71C1D-E9BD-5C15-FACD-FEFACD728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777AE-04E0-98D7-1745-CDED2957B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64C7C-4E5C-7FBE-2D8E-1282207D5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58709-920D-C842-F9FF-E72FBCE41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40744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4F9F8-97E1-5BD7-CC68-2BBC9C47F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1C2A2-E290-F526-A640-6BE94A483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63168-882C-4805-86B8-888550FE6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7652D-3BF9-4E07-B048-2AE157F08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C0FAF-FBD3-B170-2997-2B9F6BE7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2203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8C66B5-0F76-F27A-66AA-C9A7714048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B0DC9A-83C8-F26A-26D8-26EA67E61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E020F-2954-8F20-4903-08D5B3C2C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30260-91FB-E944-FC02-990D3EC55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4BFB9-E43F-61D3-8B53-5DFCD99D1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0301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2290C-6BDE-23F8-D192-2087BF5BE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CD290-1BFF-8C65-09A8-153800870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C679C-C55C-7E56-6FE2-EE6242547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981CE-9895-3575-F50F-9FD18E66D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2DEB9-B4A7-410A-E18A-24688130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6171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4DD9E-3E21-3545-50AD-5FD26E1D1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D108A-55E3-E7D1-97BE-7B3C26157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C3C5E-DE18-C609-CDE1-A008D316F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2537C-98BA-D972-701D-9A82C1A9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F1E39-1211-E02B-16D8-A9F6F2B4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4658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943A6-411E-EA83-31FB-D1ACD43E8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A1F03-14DB-A8BA-15AA-B490A1FC05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A17655-E609-66A4-97EA-9F9D64BA1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A894E-D468-F3B8-7477-80FB4798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C7EAD-C01C-747F-05DA-153F2084D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63452-C290-F1BC-5D97-73BB5B4D7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9711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E6007-265B-295B-96E0-89CEA3ED8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C7F69-190D-9DB0-DA5A-2DD5C0D11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08288-EF60-E086-6FA3-70AFCEB7D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B36253-D87E-B4A1-63CC-96872A7517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484BD7-3CE1-9CC8-CB5F-2FF9483A02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46A7F6-2A6B-2DB9-1CB1-07F158DD9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4CB4C-7948-9FA1-D9EB-C1A8BB9DA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6D392D-36C5-7C7E-38C3-4CB1C81B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9637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3EC2-4FAB-BECB-DB07-717DE2531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95A7E7-C153-F446-02DE-23D5BFFC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868003-2772-8AE1-520C-F371EF2ED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8BEB7D-D4CE-75BA-EA21-B5BD58730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20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15608D-B605-AC77-1101-24FBD2144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C86038-3D74-ED10-78C2-95E30053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38D82-F483-BDB5-BC93-EE1163AA9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078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45996-7F24-ACED-417B-A44CAB328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47150-B7BD-A1F9-DF65-BABE96907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1979DE-766E-9251-B381-247F52DEB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BC0CB-B6D5-BC5F-DEA8-0CFA3D6A4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09E2D-23C2-7623-5129-47691AA89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2A49B-63FC-5482-091D-2E156D23C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9595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29A7F-7F2B-70BA-E877-9D9BD4965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50C6C0-BC67-E7CB-2D14-33B3D148DA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862C9-1D9B-05D0-D783-47A1543B47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02873A-F6D5-8662-BDA4-8944875C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3F4BF-0FA0-FE04-D0D8-8C424DBEF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BF8A2-4402-367E-E599-E59240F0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426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0E6EBB-E4C7-4747-34A0-17E454EB5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558C9-7891-68AF-2A55-5EBDBD88D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9A7DB-6704-167F-68C6-F329DB84B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64F6AD-3901-4108-AC4D-76F255C88703}" type="datetimeFigureOut">
              <a:rPr lang="en-ZA" smtClean="0"/>
              <a:t>2024/07/17</a:t>
            </a:fld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38F64-CF54-F9D2-44A4-312ED560CD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02554-D46B-D9FE-756F-0D6ED924E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263188-B50F-4E9C-A3CA-A03AAC922B70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7675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54CA5-B3B4-DBB6-A6F3-EB9125DCF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85826"/>
            <a:ext cx="9144000" cy="4714874"/>
          </a:xfrm>
        </p:spPr>
        <p:txBody>
          <a:bodyPr>
            <a:normAutofit fontScale="90000"/>
          </a:bodyPr>
          <a:lstStyle/>
          <a:p>
            <a:r>
              <a:rPr lang="en-ZA" sz="73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 impact of non-maintenance of roads on freight to market</a:t>
            </a:r>
            <a:br>
              <a:rPr lang="en-ZA" sz="6600" b="1" dirty="0"/>
            </a:br>
            <a:br>
              <a:rPr lang="en-ZA" sz="2000" b="1" dirty="0"/>
            </a:br>
            <a:br>
              <a:rPr lang="en-ZA" sz="2000" b="1" dirty="0"/>
            </a:br>
            <a:br>
              <a:rPr lang="en-ZA" sz="2000" b="1" dirty="0"/>
            </a:br>
            <a:r>
              <a:rPr lang="en-ZA" sz="2200" b="1" dirty="0"/>
              <a:t>Otto van Griethuysen</a:t>
            </a:r>
            <a:br>
              <a:rPr lang="en-ZA" sz="2200" b="1" dirty="0"/>
            </a:br>
            <a:r>
              <a:rPr lang="en-ZA" sz="2200" b="1" dirty="0"/>
              <a:t>082 564 6842</a:t>
            </a:r>
            <a:br>
              <a:rPr lang="en-ZA" sz="2200" b="1" dirty="0"/>
            </a:br>
            <a:r>
              <a:rPr lang="en-ZA" sz="2200" b="1" dirty="0"/>
              <a:t>									1</a:t>
            </a:r>
            <a:endParaRPr lang="en-ZA" sz="6600" b="1" dirty="0"/>
          </a:p>
        </p:txBody>
      </p:sp>
    </p:spTree>
    <p:extLst>
      <p:ext uri="{BB962C8B-B14F-4D97-AF65-F5344CB8AC3E}">
        <p14:creationId xmlns:p14="http://schemas.microsoft.com/office/powerpoint/2010/main" val="1558621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B7C8F-BE38-EBDC-4F23-2F9F78F8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800" b="1" u="sng" dirty="0"/>
              <a:t>Fuel Consumption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0FBDC-5717-DF90-8790-9C5734890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/>
              <a:t>For this variable I used Gauteng fuel price + 3 cents/</a:t>
            </a:r>
            <a:r>
              <a:rPr lang="en-ZA" dirty="0" err="1"/>
              <a:t>liter</a:t>
            </a:r>
            <a:endParaRPr lang="en-ZA" dirty="0"/>
          </a:p>
          <a:p>
            <a:r>
              <a:rPr lang="en-ZA" dirty="0"/>
              <a:t>Another fuel grid will increase or decrease the additional cost</a:t>
            </a:r>
          </a:p>
          <a:p>
            <a:r>
              <a:rPr lang="en-ZA" dirty="0"/>
              <a:t>Due to the road conditions, there will be additional gear changes due to dodging bad patched slowing down and speeding up again</a:t>
            </a:r>
          </a:p>
          <a:p>
            <a:r>
              <a:rPr lang="en-ZA" dirty="0"/>
              <a:t>This will lead to an increase in fuel consumption</a:t>
            </a:r>
          </a:p>
          <a:p>
            <a:r>
              <a:rPr lang="en-ZA" dirty="0"/>
              <a:t>A standard Interlink with dropside body doing 140 000 km / annum</a:t>
            </a:r>
          </a:p>
          <a:p>
            <a:pPr marL="0" indent="0">
              <a:buNone/>
            </a:pPr>
            <a:r>
              <a:rPr lang="en-ZA" dirty="0"/>
              <a:t>   Depending on the frequency of using these roads</a:t>
            </a:r>
          </a:p>
          <a:p>
            <a:r>
              <a:rPr lang="en-ZA" dirty="0"/>
              <a:t>This can lead to an increase of 10% to as high as 20%</a:t>
            </a:r>
          </a:p>
          <a:p>
            <a:r>
              <a:rPr lang="en-ZA" dirty="0"/>
              <a:t>At 10% increase = R151 200 Additional cost</a:t>
            </a:r>
          </a:p>
          <a:p>
            <a:r>
              <a:rPr lang="en-ZA" dirty="0"/>
              <a:t>At 20% increase = R302 400 Additional cost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38096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91308A-E908-CAFD-78FA-3B10FD2EF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5067" y="1200150"/>
            <a:ext cx="5329184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74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B7712-BB73-60A4-C28D-AE9E19E52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800" b="1" u="sng" dirty="0"/>
              <a:t>Trip Times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F7646-560D-D2EA-5972-9141CD259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Due to the road conditions the trip times will also increase</a:t>
            </a:r>
          </a:p>
          <a:p>
            <a:r>
              <a:rPr lang="en-ZA" dirty="0"/>
              <a:t>Depending on the route and the frequency of using these roads the trip times can increase with 20% to 40% which in turn more trucks will have to be used to do the required work</a:t>
            </a:r>
          </a:p>
          <a:p>
            <a:pPr marL="0" indent="0">
              <a:buNone/>
            </a:pPr>
            <a:endParaRPr lang="en-ZA" sz="1100" dirty="0"/>
          </a:p>
          <a:p>
            <a:r>
              <a:rPr lang="en-ZA" dirty="0"/>
              <a:t>A standard Interlink with dropside body doing 140 000 km / annum</a:t>
            </a:r>
          </a:p>
          <a:p>
            <a:pPr marL="0" indent="0">
              <a:buNone/>
            </a:pPr>
            <a:r>
              <a:rPr lang="en-ZA" dirty="0"/>
              <a:t>   Depending on the frequency of using these roads</a:t>
            </a:r>
          </a:p>
          <a:p>
            <a:r>
              <a:rPr lang="en-ZA" dirty="0"/>
              <a:t>At 20% increase in trip time (km per annum reduce to 112 000 km)</a:t>
            </a:r>
          </a:p>
          <a:p>
            <a:r>
              <a:rPr lang="en-ZA" dirty="0"/>
              <a:t>At 40% increase in trip time (km per annum reduce to 84 000 km)</a:t>
            </a:r>
          </a:p>
        </p:txBody>
      </p:sp>
    </p:spTree>
    <p:extLst>
      <p:ext uri="{BB962C8B-B14F-4D97-AF65-F5344CB8AC3E}">
        <p14:creationId xmlns:p14="http://schemas.microsoft.com/office/powerpoint/2010/main" val="3542888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2C82A-2818-63A5-FD9A-A0648523E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474"/>
            <a:ext cx="10515600" cy="774701"/>
          </a:xfrm>
        </p:spPr>
        <p:txBody>
          <a:bodyPr/>
          <a:lstStyle/>
          <a:p>
            <a:r>
              <a:rPr lang="en-ZA" sz="4400" b="1" u="sng" dirty="0"/>
              <a:t>Trip Times (2)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0E66E-CC63-1DAF-6098-C6EBE979A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825"/>
            <a:ext cx="10515600" cy="4351338"/>
          </a:xfrm>
        </p:spPr>
        <p:txBody>
          <a:bodyPr/>
          <a:lstStyle/>
          <a:p>
            <a:r>
              <a:rPr lang="en-ZA" dirty="0"/>
              <a:t>This reduction in annual km will also increase the required R/km that the transporter needs to get to have a sustainable business</a:t>
            </a:r>
          </a:p>
          <a:p>
            <a:r>
              <a:rPr lang="en-ZA" dirty="0"/>
              <a:t>The trip time effect is shown in the next table</a:t>
            </a:r>
          </a:p>
          <a:p>
            <a:r>
              <a:rPr lang="en-ZA" dirty="0"/>
              <a:t>More vehicles / combinations will be required to take up the drop in productivity</a:t>
            </a:r>
          </a:p>
          <a:p>
            <a:endParaRPr lang="en-ZA" dirty="0"/>
          </a:p>
          <a:p>
            <a:pPr marL="0" indent="0">
              <a:buNone/>
            </a:pPr>
            <a:endParaRPr lang="en-ZA" dirty="0"/>
          </a:p>
          <a:p>
            <a:endParaRPr lang="en-Z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2A9F7C-39D7-2185-9B48-35DCCF886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5" y="3315495"/>
            <a:ext cx="3995737" cy="298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505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E2538-35C2-6CAE-473E-3BC0B980E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6101"/>
            <a:ext cx="10515600" cy="596900"/>
          </a:xfrm>
        </p:spPr>
        <p:txBody>
          <a:bodyPr>
            <a:normAutofit fontScale="90000"/>
          </a:bodyPr>
          <a:lstStyle/>
          <a:p>
            <a:r>
              <a:rPr lang="en-ZA" b="1" u="sng" dirty="0"/>
              <a:t>Combined Cost Increases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B0E1F-8C32-C1B0-DAFC-97F433D97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677"/>
            <a:ext cx="10515600" cy="1066798"/>
          </a:xfrm>
        </p:spPr>
        <p:txBody>
          <a:bodyPr>
            <a:normAutofit fontScale="92500" lnSpcReduction="10000"/>
          </a:bodyPr>
          <a:lstStyle/>
          <a:p>
            <a:r>
              <a:rPr lang="en-ZA" dirty="0"/>
              <a:t>From the table we can see the impact of trucks using under maintained roads</a:t>
            </a:r>
            <a:br>
              <a:rPr lang="en-ZA" dirty="0"/>
            </a:br>
            <a:endParaRPr lang="en-Z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7FFF9-691A-C7AA-AC2C-A6BDCAF66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072068"/>
            <a:ext cx="10515599" cy="408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70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311CB-CACA-098C-47C9-46666CCC6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u="sng" dirty="0"/>
              <a:t>Closing Comment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0F421-8BA5-E21C-3A55-703EC7FC9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The additional costs per vehicle per annum is high </a:t>
            </a:r>
          </a:p>
          <a:p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Unfortunately, there is no exact data available - BUT </a:t>
            </a:r>
          </a:p>
          <a:p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Imagine the total cost per annum if only 10% of the trucks use bad roads 20% of the time</a:t>
            </a:r>
          </a:p>
          <a:p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This cost is carried by either the transporter and/or his customer</a:t>
            </a:r>
            <a:endParaRPr lang="en-ZA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88064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FAF79-796D-6DE6-6DC2-7AB94D09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ZA" sz="4800" b="1" u="sng" dirty="0"/>
            </a:br>
            <a:br>
              <a:rPr lang="en-ZA" sz="4800" b="1" u="sng" dirty="0"/>
            </a:br>
            <a:br>
              <a:rPr lang="en-ZA" sz="4800" b="1" u="sng" dirty="0"/>
            </a:br>
            <a:br>
              <a:rPr lang="en-ZA" sz="4800" b="1" u="sng" dirty="0"/>
            </a:br>
            <a:br>
              <a:rPr lang="en-ZA" sz="4800" b="1" u="sng" dirty="0"/>
            </a:br>
            <a:r>
              <a:rPr lang="en-ZA" sz="5300" b="1" u="sng" dirty="0"/>
              <a:t>Thank you</a:t>
            </a:r>
            <a:br>
              <a:rPr lang="en-ZA" sz="4800" b="1" u="sng" dirty="0"/>
            </a:br>
            <a:br>
              <a:rPr lang="en-ZA" sz="4800" b="1" u="sng" dirty="0"/>
            </a:br>
            <a:br>
              <a:rPr lang="en-ZA" sz="4800" b="1" u="sng" dirty="0"/>
            </a:br>
            <a:br>
              <a:rPr lang="en-ZA" sz="4800" b="1" u="sng" dirty="0"/>
            </a:br>
            <a:r>
              <a:rPr lang="en-ZA" sz="4800" b="1" dirty="0"/>
              <a:t>Any questions ?</a:t>
            </a:r>
            <a:br>
              <a:rPr lang="en-ZA" sz="4800" b="1" dirty="0"/>
            </a:b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86318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98D1-E9C3-7CD9-468D-E4D68B4F8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800" b="1" u="sng" dirty="0"/>
              <a:t>Main variables affected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74122-B5F0-9E93-3EF7-6A18D5A0C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Driver fatigue</a:t>
            </a:r>
          </a:p>
          <a:p>
            <a:r>
              <a:rPr lang="en-ZA" dirty="0"/>
              <a:t>Tyres</a:t>
            </a:r>
          </a:p>
          <a:p>
            <a:r>
              <a:rPr lang="en-ZA" dirty="0"/>
              <a:t>Chassis and cab</a:t>
            </a:r>
          </a:p>
          <a:p>
            <a:r>
              <a:rPr lang="en-ZA" dirty="0"/>
              <a:t>Maintenance</a:t>
            </a:r>
          </a:p>
          <a:p>
            <a:r>
              <a:rPr lang="en-ZA" dirty="0"/>
              <a:t>Fuel consumption</a:t>
            </a:r>
          </a:p>
          <a:p>
            <a:r>
              <a:rPr lang="en-ZA" dirty="0"/>
              <a:t>Trip time</a:t>
            </a:r>
          </a:p>
          <a:p>
            <a:r>
              <a:rPr lang="en-ZA" dirty="0"/>
              <a:t>These will be discussed using the Road Freight Association Vehicle Cost Index Edition 029 June 2024 as a base</a:t>
            </a:r>
          </a:p>
          <a:p>
            <a:r>
              <a:rPr lang="en-ZA" dirty="0"/>
              <a:t>All estimates are shown – per truck per annum</a:t>
            </a:r>
          </a:p>
        </p:txBody>
      </p:sp>
    </p:spTree>
    <p:extLst>
      <p:ext uri="{BB962C8B-B14F-4D97-AF65-F5344CB8AC3E}">
        <p14:creationId xmlns:p14="http://schemas.microsoft.com/office/powerpoint/2010/main" val="429283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33081-BB4A-5390-004A-1BBB0C0BA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45307"/>
            <a:ext cx="10515600" cy="271463"/>
          </a:xfrm>
        </p:spPr>
        <p:txBody>
          <a:bodyPr>
            <a:normAutofit fontScale="90000"/>
          </a:bodyPr>
          <a:lstStyle/>
          <a:p>
            <a:r>
              <a:rPr lang="en-ZA" sz="1600" b="1" u="sng" dirty="0"/>
              <a:t>Model used in the presentation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040307-E606-D718-ED94-31B6D260D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50" y="502767"/>
            <a:ext cx="9267825" cy="610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638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0AB90-98C4-B0D6-A4A9-B5440CAAE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800" b="1" u="sng" dirty="0"/>
              <a:t>Driver fatigue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BA34B-5300-05F0-ACD4-9CA990E14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Not easy to quantify but</a:t>
            </a:r>
          </a:p>
          <a:p>
            <a:r>
              <a:rPr lang="en-ZA" dirty="0"/>
              <a:t>Driver fatigue is a contributor to heavy vehicle incidents</a:t>
            </a:r>
          </a:p>
          <a:p>
            <a:r>
              <a:rPr lang="en-ZA" dirty="0"/>
              <a:t>Dodging potholes and bad pavement breakup increases the driver’s concentration and his fatigue level</a:t>
            </a:r>
          </a:p>
          <a:p>
            <a:r>
              <a:rPr lang="en-ZA" dirty="0"/>
              <a:t>This will  also have an impact on Trip Times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680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6379D-0549-2322-CD5A-0F658476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800" b="1" u="sng" dirty="0"/>
              <a:t>Tyre cost</a:t>
            </a:r>
            <a:br>
              <a:rPr lang="en-ZA" sz="4800" b="1" u="sng" dirty="0"/>
            </a:br>
            <a:r>
              <a:rPr lang="en-ZA" sz="3200" dirty="0"/>
              <a:t>Badly maintained roads leads to premature tyre failure</a:t>
            </a:r>
            <a:endParaRPr lang="en-ZA" sz="48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E493E-0EB7-F739-32C4-225DA51ED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6626"/>
          </a:xfrm>
        </p:spPr>
        <p:txBody>
          <a:bodyPr>
            <a:normAutofit/>
          </a:bodyPr>
          <a:lstStyle/>
          <a:p>
            <a:r>
              <a:rPr lang="en-ZA" dirty="0"/>
              <a:t>Impact fractures</a:t>
            </a:r>
          </a:p>
          <a:p>
            <a:r>
              <a:rPr lang="en-ZA" dirty="0"/>
              <a:t>Sidewall damage</a:t>
            </a:r>
          </a:p>
          <a:p>
            <a:r>
              <a:rPr lang="en-ZA" dirty="0"/>
              <a:t>Both above leads to instant destruction of the tyre</a:t>
            </a:r>
          </a:p>
          <a:p>
            <a:r>
              <a:rPr lang="en-ZA" dirty="0"/>
              <a:t>Leads to less expected km per tyre</a:t>
            </a:r>
          </a:p>
          <a:p>
            <a:pPr marL="0" indent="0">
              <a:buNone/>
            </a:pPr>
            <a:endParaRPr lang="en-ZA" sz="1200" dirty="0"/>
          </a:p>
          <a:p>
            <a:r>
              <a:rPr lang="en-ZA" dirty="0"/>
              <a:t>A standard Interlink with dropside body doing 140 000 km / annum</a:t>
            </a:r>
          </a:p>
          <a:p>
            <a:pPr marL="0" indent="0">
              <a:buNone/>
            </a:pPr>
            <a:r>
              <a:rPr lang="en-ZA" dirty="0"/>
              <a:t>   Depending on the frequency of using these roads</a:t>
            </a:r>
          </a:p>
          <a:p>
            <a:r>
              <a:rPr lang="en-ZA" dirty="0"/>
              <a:t>At 20% Premature failure = R72 800 Additional cost</a:t>
            </a:r>
          </a:p>
          <a:p>
            <a:r>
              <a:rPr lang="en-ZA" dirty="0"/>
              <a:t>At 40% Premature failure = R196 000 Additional cost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08234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87939A-3D22-AFFB-CC77-D4426F556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731" y="1400175"/>
            <a:ext cx="11084902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0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254E5-7F74-F38D-49AC-B88BAF07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800" b="1" u="sng" dirty="0"/>
              <a:t>Chassis and Cab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3BEA5-7991-CCA1-E939-D997DE46C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Not easily quantified - BUT</a:t>
            </a:r>
          </a:p>
          <a:p>
            <a:r>
              <a:rPr lang="en-ZA" dirty="0"/>
              <a:t>Cab rattling – This can also affect the driver’s concentration</a:t>
            </a:r>
          </a:p>
          <a:p>
            <a:r>
              <a:rPr lang="en-ZA" dirty="0"/>
              <a:t>Chassis and running gear damage</a:t>
            </a:r>
          </a:p>
          <a:p>
            <a:pPr lvl="1"/>
            <a:r>
              <a:rPr lang="en-ZA" dirty="0"/>
              <a:t>Chassis cracks</a:t>
            </a:r>
          </a:p>
          <a:p>
            <a:pPr lvl="1"/>
            <a:r>
              <a:rPr lang="en-ZA" dirty="0"/>
              <a:t>Under carriage damage</a:t>
            </a:r>
          </a:p>
          <a:p>
            <a:pPr lvl="1"/>
            <a:r>
              <a:rPr lang="en-ZA" dirty="0"/>
              <a:t>Steering damage</a:t>
            </a:r>
          </a:p>
          <a:p>
            <a:r>
              <a:rPr lang="en-ZA" dirty="0"/>
              <a:t>This can lead to a very costly repair which cannot easily be quantified but it will lead to losses to the Transport company which he cannot recover from his customers</a:t>
            </a:r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935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0101D-FD1C-A659-275B-B4BFB099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800" b="1" u="sng" dirty="0"/>
              <a:t>Maintenance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579B1-6CD2-9C90-96FA-81C3699FB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The maintenance cost will also be higher on Under maintained roads</a:t>
            </a:r>
          </a:p>
          <a:p>
            <a:r>
              <a:rPr lang="en-ZA" dirty="0"/>
              <a:t>This is also not easy to quantify but a fair estimate would be an increase of 15% to 30% depending on the frequency of using these roads</a:t>
            </a:r>
          </a:p>
          <a:p>
            <a:r>
              <a:rPr lang="en-ZA" dirty="0"/>
              <a:t>A standard Interlink with dropside body doing 140 000 km / annum</a:t>
            </a:r>
          </a:p>
          <a:p>
            <a:pPr marL="0" indent="0">
              <a:buNone/>
            </a:pPr>
            <a:r>
              <a:rPr lang="en-ZA" dirty="0"/>
              <a:t>   Depending on the frequency of using these roads</a:t>
            </a:r>
          </a:p>
          <a:p>
            <a:r>
              <a:rPr lang="en-ZA" dirty="0"/>
              <a:t>At 15% increase = R26 250 Additional cost</a:t>
            </a:r>
          </a:p>
          <a:p>
            <a:r>
              <a:rPr lang="en-ZA" dirty="0"/>
              <a:t>At 30% increase = R52 500 Additional cost</a:t>
            </a:r>
          </a:p>
          <a:p>
            <a:endParaRPr lang="en-ZA" dirty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60272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B09E03C-167A-C65B-5AF7-03C9A1CE8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640633"/>
            <a:ext cx="4374153" cy="512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969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690</Words>
  <Application>Microsoft Macintosh PowerPoint</Application>
  <PresentationFormat>Widescreen</PresentationFormat>
  <Paragraphs>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Office Theme</vt:lpstr>
      <vt:lpstr>The impact of non-maintenance of roads on freight to market    Otto van Griethuysen 082 564 6842          1</vt:lpstr>
      <vt:lpstr>Main variables affected </vt:lpstr>
      <vt:lpstr>Model used in the presentation</vt:lpstr>
      <vt:lpstr>Driver fatigue </vt:lpstr>
      <vt:lpstr>Tyre cost Badly maintained roads leads to premature tyre failure</vt:lpstr>
      <vt:lpstr>PowerPoint Presentation</vt:lpstr>
      <vt:lpstr>Chassis and Cab</vt:lpstr>
      <vt:lpstr>Maintenance </vt:lpstr>
      <vt:lpstr>PowerPoint Presentation</vt:lpstr>
      <vt:lpstr>Fuel Consumption</vt:lpstr>
      <vt:lpstr>PowerPoint Presentation</vt:lpstr>
      <vt:lpstr>Trip Times (1)</vt:lpstr>
      <vt:lpstr>Trip Times (2)</vt:lpstr>
      <vt:lpstr>Combined Cost Increases</vt:lpstr>
      <vt:lpstr>Closing Comment </vt:lpstr>
      <vt:lpstr>     Thank you    Any questions 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non-maintenance of roads on freight to market    Otto van Griethuysen 082 564 6842          1</dc:title>
  <dc:creator>Otto Van Griethuysen</dc:creator>
  <cp:lastModifiedBy>John Onraet</cp:lastModifiedBy>
  <cp:revision>10</cp:revision>
  <dcterms:created xsi:type="dcterms:W3CDTF">2024-07-09T18:38:57Z</dcterms:created>
  <dcterms:modified xsi:type="dcterms:W3CDTF">2024-07-17T05:50:20Z</dcterms:modified>
</cp:coreProperties>
</file>